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56" r:id="rId3"/>
    <p:sldId id="464" r:id="rId4"/>
    <p:sldId id="465" r:id="rId5"/>
    <p:sldId id="261" r:id="rId6"/>
    <p:sldId id="435" r:id="rId7"/>
    <p:sldId id="434" r:id="rId8"/>
    <p:sldId id="281" r:id="rId9"/>
    <p:sldId id="272" r:id="rId10"/>
    <p:sldId id="440" r:id="rId11"/>
    <p:sldId id="271" r:id="rId12"/>
    <p:sldId id="463" r:id="rId13"/>
    <p:sldId id="447" r:id="rId14"/>
    <p:sldId id="466" r:id="rId15"/>
    <p:sldId id="455" r:id="rId16"/>
    <p:sldId id="446" r:id="rId17"/>
    <p:sldId id="452" r:id="rId18"/>
  </p:sldIdLst>
  <p:sldSz cx="9144000" cy="6858000" type="screen4x3"/>
  <p:notesSz cx="6797675" cy="9928225"/>
  <p:photoAlbum/>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0" d="100"/>
          <a:sy n="120" d="100"/>
        </p:scale>
        <p:origin x="1344"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8135"/>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0444" y="0"/>
            <a:ext cx="2945659" cy="498135"/>
          </a:xfrm>
          <a:prstGeom prst="rect">
            <a:avLst/>
          </a:prstGeom>
        </p:spPr>
        <p:txBody>
          <a:bodyPr vert="horz" lIns="91440" tIns="45720" rIns="91440" bIns="45720" rtlCol="0"/>
          <a:lstStyle>
            <a:lvl1pPr algn="r">
              <a:defRPr sz="1200"/>
            </a:lvl1pPr>
          </a:lstStyle>
          <a:p>
            <a:fld id="{F3B32802-0DFC-4ACE-8A6E-20E4CC0A471A}" type="datetimeFigureOut">
              <a:rPr lang="en-AU" smtClean="0"/>
              <a:t>7/10/2019</a:t>
            </a:fld>
            <a:endParaRPr lang="en-AU"/>
          </a:p>
        </p:txBody>
      </p:sp>
      <p:sp>
        <p:nvSpPr>
          <p:cNvPr id="4" name="Slide Image Placeholder 3"/>
          <p:cNvSpPr>
            <a:spLocks noGrp="1" noRot="1" noChangeAspect="1"/>
          </p:cNvSpPr>
          <p:nvPr>
            <p:ph type="sldImg" idx="2"/>
          </p:nvPr>
        </p:nvSpPr>
        <p:spPr>
          <a:xfrm>
            <a:off x="1165225" y="1239838"/>
            <a:ext cx="4467225" cy="3351212"/>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768" y="4777959"/>
            <a:ext cx="5438140" cy="3909239"/>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1" y="9430092"/>
            <a:ext cx="2945659" cy="498134"/>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0444" y="9430092"/>
            <a:ext cx="2945659" cy="498134"/>
          </a:xfrm>
          <a:prstGeom prst="rect">
            <a:avLst/>
          </a:prstGeom>
        </p:spPr>
        <p:txBody>
          <a:bodyPr vert="horz" lIns="91440" tIns="45720" rIns="91440" bIns="45720" rtlCol="0" anchor="b"/>
          <a:lstStyle>
            <a:lvl1pPr algn="r">
              <a:defRPr sz="1200"/>
            </a:lvl1pPr>
          </a:lstStyle>
          <a:p>
            <a:fld id="{EC5E2DD3-BF32-4850-9CEE-B04F9E8E69C6}" type="slidenum">
              <a:rPr lang="en-AU" smtClean="0"/>
              <a:t>‹#›</a:t>
            </a:fld>
            <a:endParaRPr lang="en-AU"/>
          </a:p>
        </p:txBody>
      </p:sp>
    </p:spTree>
    <p:extLst>
      <p:ext uri="{BB962C8B-B14F-4D97-AF65-F5344CB8AC3E}">
        <p14:creationId xmlns:p14="http://schemas.microsoft.com/office/powerpoint/2010/main" val="34892922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EC5E2DD3-BF32-4850-9CEE-B04F9E8E69C6}" type="slidenum">
              <a:rPr lang="en-AU" smtClean="0"/>
              <a:t>1</a:t>
            </a:fld>
            <a:endParaRPr lang="en-AU"/>
          </a:p>
        </p:txBody>
      </p:sp>
    </p:spTree>
    <p:extLst>
      <p:ext uri="{BB962C8B-B14F-4D97-AF65-F5344CB8AC3E}">
        <p14:creationId xmlns:p14="http://schemas.microsoft.com/office/powerpoint/2010/main" val="8845345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EC5E2DD3-BF32-4850-9CEE-B04F9E8E69C6}" type="slidenum">
              <a:rPr lang="en-AU" smtClean="0"/>
              <a:t>10</a:t>
            </a:fld>
            <a:endParaRPr lang="en-AU"/>
          </a:p>
        </p:txBody>
      </p:sp>
    </p:spTree>
    <p:extLst>
      <p:ext uri="{BB962C8B-B14F-4D97-AF65-F5344CB8AC3E}">
        <p14:creationId xmlns:p14="http://schemas.microsoft.com/office/powerpoint/2010/main" val="36738543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512ACC90-6637-4AC0-A325-EF0B92237462}" type="slidenum">
              <a:rPr lang="en-AU" smtClean="0"/>
              <a:t>11</a:t>
            </a:fld>
            <a:endParaRPr lang="en-AU"/>
          </a:p>
        </p:txBody>
      </p:sp>
    </p:spTree>
    <p:extLst>
      <p:ext uri="{BB962C8B-B14F-4D97-AF65-F5344CB8AC3E}">
        <p14:creationId xmlns:p14="http://schemas.microsoft.com/office/powerpoint/2010/main" val="39662188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EC5E2DD3-BF32-4850-9CEE-B04F9E8E69C6}" type="slidenum">
              <a:rPr lang="en-AU" smtClean="0"/>
              <a:t>12</a:t>
            </a:fld>
            <a:endParaRPr lang="en-AU"/>
          </a:p>
        </p:txBody>
      </p:sp>
    </p:spTree>
    <p:extLst>
      <p:ext uri="{BB962C8B-B14F-4D97-AF65-F5344CB8AC3E}">
        <p14:creationId xmlns:p14="http://schemas.microsoft.com/office/powerpoint/2010/main" val="25764429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EC5E2DD3-BF32-4850-9CEE-B04F9E8E69C6}" type="slidenum">
              <a:rPr lang="en-AU" smtClean="0"/>
              <a:t>13</a:t>
            </a:fld>
            <a:endParaRPr lang="en-AU"/>
          </a:p>
        </p:txBody>
      </p:sp>
    </p:spTree>
    <p:extLst>
      <p:ext uri="{BB962C8B-B14F-4D97-AF65-F5344CB8AC3E}">
        <p14:creationId xmlns:p14="http://schemas.microsoft.com/office/powerpoint/2010/main" val="126310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EC5E2DD3-BF32-4850-9CEE-B04F9E8E69C6}" type="slidenum">
              <a:rPr lang="en-AU" smtClean="0"/>
              <a:t>14</a:t>
            </a:fld>
            <a:endParaRPr lang="en-AU"/>
          </a:p>
        </p:txBody>
      </p:sp>
    </p:spTree>
    <p:extLst>
      <p:ext uri="{BB962C8B-B14F-4D97-AF65-F5344CB8AC3E}">
        <p14:creationId xmlns:p14="http://schemas.microsoft.com/office/powerpoint/2010/main" val="33920370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EC5E2DD3-BF32-4850-9CEE-B04F9E8E69C6}" type="slidenum">
              <a:rPr lang="en-AU" smtClean="0"/>
              <a:t>15</a:t>
            </a:fld>
            <a:endParaRPr lang="en-AU"/>
          </a:p>
        </p:txBody>
      </p:sp>
    </p:spTree>
    <p:extLst>
      <p:ext uri="{BB962C8B-B14F-4D97-AF65-F5344CB8AC3E}">
        <p14:creationId xmlns:p14="http://schemas.microsoft.com/office/powerpoint/2010/main" val="4554573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EC5E2DD3-BF32-4850-9CEE-B04F9E8E69C6}" type="slidenum">
              <a:rPr lang="en-AU" smtClean="0"/>
              <a:t>16</a:t>
            </a:fld>
            <a:endParaRPr lang="en-AU"/>
          </a:p>
        </p:txBody>
      </p:sp>
    </p:spTree>
    <p:extLst>
      <p:ext uri="{BB962C8B-B14F-4D97-AF65-F5344CB8AC3E}">
        <p14:creationId xmlns:p14="http://schemas.microsoft.com/office/powerpoint/2010/main" val="19099443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EC5E2DD3-BF32-4850-9CEE-B04F9E8E69C6}" type="slidenum">
              <a:rPr lang="en-AU" smtClean="0"/>
              <a:t>17</a:t>
            </a:fld>
            <a:endParaRPr lang="en-AU"/>
          </a:p>
        </p:txBody>
      </p:sp>
    </p:spTree>
    <p:extLst>
      <p:ext uri="{BB962C8B-B14F-4D97-AF65-F5344CB8AC3E}">
        <p14:creationId xmlns:p14="http://schemas.microsoft.com/office/powerpoint/2010/main" val="2304150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EC5E2DD3-BF32-4850-9CEE-B04F9E8E69C6}" type="slidenum">
              <a:rPr lang="en-AU" smtClean="0"/>
              <a:t>2</a:t>
            </a:fld>
            <a:endParaRPr lang="en-AU"/>
          </a:p>
        </p:txBody>
      </p:sp>
    </p:spTree>
    <p:extLst>
      <p:ext uri="{BB962C8B-B14F-4D97-AF65-F5344CB8AC3E}">
        <p14:creationId xmlns:p14="http://schemas.microsoft.com/office/powerpoint/2010/main" val="8120650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EC5E2DD3-BF32-4850-9CEE-B04F9E8E69C6}" type="slidenum">
              <a:rPr lang="en-AU" smtClean="0"/>
              <a:t>3</a:t>
            </a:fld>
            <a:endParaRPr lang="en-AU"/>
          </a:p>
        </p:txBody>
      </p:sp>
    </p:spTree>
    <p:extLst>
      <p:ext uri="{BB962C8B-B14F-4D97-AF65-F5344CB8AC3E}">
        <p14:creationId xmlns:p14="http://schemas.microsoft.com/office/powerpoint/2010/main" val="29426509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EC5E2DD3-BF32-4850-9CEE-B04F9E8E69C6}" type="slidenum">
              <a:rPr lang="en-AU" smtClean="0"/>
              <a:t>4</a:t>
            </a:fld>
            <a:endParaRPr lang="en-AU"/>
          </a:p>
        </p:txBody>
      </p:sp>
    </p:spTree>
    <p:extLst>
      <p:ext uri="{BB962C8B-B14F-4D97-AF65-F5344CB8AC3E}">
        <p14:creationId xmlns:p14="http://schemas.microsoft.com/office/powerpoint/2010/main" val="29131859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EC5E2DD3-BF32-4850-9CEE-B04F9E8E69C6}" type="slidenum">
              <a:rPr lang="en-AU" smtClean="0"/>
              <a:t>5</a:t>
            </a:fld>
            <a:endParaRPr lang="en-AU"/>
          </a:p>
        </p:txBody>
      </p:sp>
    </p:spTree>
    <p:extLst>
      <p:ext uri="{BB962C8B-B14F-4D97-AF65-F5344CB8AC3E}">
        <p14:creationId xmlns:p14="http://schemas.microsoft.com/office/powerpoint/2010/main" val="12376937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EC5E2DD3-BF32-4850-9CEE-B04F9E8E69C6}" type="slidenum">
              <a:rPr lang="en-AU" smtClean="0"/>
              <a:t>6</a:t>
            </a:fld>
            <a:endParaRPr lang="en-AU"/>
          </a:p>
        </p:txBody>
      </p:sp>
    </p:spTree>
    <p:extLst>
      <p:ext uri="{BB962C8B-B14F-4D97-AF65-F5344CB8AC3E}">
        <p14:creationId xmlns:p14="http://schemas.microsoft.com/office/powerpoint/2010/main" val="39445510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EC5E2DD3-BF32-4850-9CEE-B04F9E8E69C6}" type="slidenum">
              <a:rPr lang="en-AU" smtClean="0"/>
              <a:t>7</a:t>
            </a:fld>
            <a:endParaRPr lang="en-AU"/>
          </a:p>
        </p:txBody>
      </p:sp>
    </p:spTree>
    <p:extLst>
      <p:ext uri="{BB962C8B-B14F-4D97-AF65-F5344CB8AC3E}">
        <p14:creationId xmlns:p14="http://schemas.microsoft.com/office/powerpoint/2010/main" val="2637150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EC5E2DD3-BF32-4850-9CEE-B04F9E8E69C6}" type="slidenum">
              <a:rPr lang="en-AU" smtClean="0"/>
              <a:t>8</a:t>
            </a:fld>
            <a:endParaRPr lang="en-AU"/>
          </a:p>
        </p:txBody>
      </p:sp>
    </p:spTree>
    <p:extLst>
      <p:ext uri="{BB962C8B-B14F-4D97-AF65-F5344CB8AC3E}">
        <p14:creationId xmlns:p14="http://schemas.microsoft.com/office/powerpoint/2010/main" val="22049977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EC5E2DD3-BF32-4850-9CEE-B04F9E8E69C6}" type="slidenum">
              <a:rPr lang="en-AU" smtClean="0"/>
              <a:t>9</a:t>
            </a:fld>
            <a:endParaRPr lang="en-AU"/>
          </a:p>
        </p:txBody>
      </p:sp>
    </p:spTree>
    <p:extLst>
      <p:ext uri="{BB962C8B-B14F-4D97-AF65-F5344CB8AC3E}">
        <p14:creationId xmlns:p14="http://schemas.microsoft.com/office/powerpoint/2010/main" val="2085066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2FCBBE1D-2473-4474-9F58-C9454F4E7F19}" type="datetimeFigureOut">
              <a:rPr lang="en-US" smtClean="0"/>
              <a:t>10/7/2019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5BC2E74-6F44-4026-8C5B-3E3F410EEAE5}" type="slidenum">
              <a:rPr lang="en-AU" smtClean="0"/>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2FCBBE1D-2473-4474-9F58-C9454F4E7F19}" type="datetimeFigureOut">
              <a:rPr lang="en-US" smtClean="0"/>
              <a:t>10/7/2019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5BC2E74-6F44-4026-8C5B-3E3F410EEAE5}" type="slidenum">
              <a:rPr lang="en-AU" smtClean="0"/>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2FCBBE1D-2473-4474-9F58-C9454F4E7F19}" type="datetimeFigureOut">
              <a:rPr lang="en-US" smtClean="0"/>
              <a:t>10/7/2019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5BC2E74-6F44-4026-8C5B-3E3F410EEAE5}" type="slidenum">
              <a:rPr lang="en-AU" smtClean="0"/>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2FCBBE1D-2473-4474-9F58-C9454F4E7F19}" type="datetimeFigureOut">
              <a:rPr lang="en-US" smtClean="0"/>
              <a:t>10/7/2019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5BC2E74-6F44-4026-8C5B-3E3F410EEAE5}" type="slidenum">
              <a:rPr lang="en-AU" smtClean="0"/>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CBBE1D-2473-4474-9F58-C9454F4E7F19}" type="datetimeFigureOut">
              <a:rPr lang="en-US" smtClean="0"/>
              <a:t>10/7/2019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5BC2E74-6F44-4026-8C5B-3E3F410EEAE5}" type="slidenum">
              <a:rPr lang="en-AU" smtClean="0"/>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2FCBBE1D-2473-4474-9F58-C9454F4E7F19}" type="datetimeFigureOut">
              <a:rPr lang="en-US" smtClean="0"/>
              <a:t>10/7/2019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5BC2E74-6F44-4026-8C5B-3E3F410EEAE5}" type="slidenum">
              <a:rPr lang="en-AU" smtClean="0"/>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2FCBBE1D-2473-4474-9F58-C9454F4E7F19}" type="datetimeFigureOut">
              <a:rPr lang="en-US" smtClean="0"/>
              <a:t>10/7/2019</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65BC2E74-6F44-4026-8C5B-3E3F410EEAE5}" type="slidenum">
              <a:rPr lang="en-AU" smtClean="0"/>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2FCBBE1D-2473-4474-9F58-C9454F4E7F19}" type="datetimeFigureOut">
              <a:rPr lang="en-US" smtClean="0"/>
              <a:t>10/7/2019</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65BC2E74-6F44-4026-8C5B-3E3F410EEAE5}" type="slidenum">
              <a:rPr lang="en-AU" smtClean="0"/>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CBBE1D-2473-4474-9F58-C9454F4E7F19}" type="datetimeFigureOut">
              <a:rPr lang="en-US" smtClean="0"/>
              <a:t>10/7/2019</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65BC2E74-6F44-4026-8C5B-3E3F410EEAE5}" type="slidenum">
              <a:rPr lang="en-AU" smtClean="0"/>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CBBE1D-2473-4474-9F58-C9454F4E7F19}" type="datetimeFigureOut">
              <a:rPr lang="en-US" smtClean="0"/>
              <a:t>10/7/2019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5BC2E74-6F44-4026-8C5B-3E3F410EEAE5}" type="slidenum">
              <a:rPr lang="en-AU" smtClean="0"/>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CBBE1D-2473-4474-9F58-C9454F4E7F19}" type="datetimeFigureOut">
              <a:rPr lang="en-US" smtClean="0"/>
              <a:t>10/7/2019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5BC2E74-6F44-4026-8C5B-3E3F410EEAE5}" type="slidenum">
              <a:rPr lang="en-AU" smtClean="0"/>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CBBE1D-2473-4474-9F58-C9454F4E7F19}" type="datetimeFigureOut">
              <a:rPr lang="en-US" smtClean="0"/>
              <a:t>10/7/2019</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C2E74-6F44-4026-8C5B-3E3F410EEAE5}" type="slidenum">
              <a:rPr lang="en-AU" smtClean="0"/>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MAM_Logo_RGB_090508.jpg"/>
          <p:cNvPicPr>
            <a:picLocks noGrp="1" noChangeAspect="1"/>
          </p:cNvPicPr>
          <p:nvPr isPhoto="1"/>
        </p:nvPicPr>
        <p:blipFill>
          <a:blip r:embed="rId3" cstate="print">
            <a:lum/>
          </a:blip>
          <a:stretch>
            <a:fillRect/>
          </a:stretch>
        </p:blipFill>
        <p:spPr>
          <a:xfrm>
            <a:off x="1285852" y="1071546"/>
            <a:ext cx="6786578" cy="3210662"/>
          </a:xfrm>
          <a:prstGeom prst="rect">
            <a:avLst/>
          </a:prstGeom>
          <a:noFill/>
          <a:ln>
            <a:noFill/>
          </a:ln>
        </p:spPr>
      </p:pic>
      <p:pic>
        <p:nvPicPr>
          <p:cNvPr id="3" name="Picture 2" descr="MAM_wave_1_PMS267_rgb.jpg"/>
          <p:cNvPicPr>
            <a:picLocks noChangeAspect="1"/>
          </p:cNvPicPr>
          <p:nvPr/>
        </p:nvPicPr>
        <p:blipFill>
          <a:blip r:embed="rId4" cstate="print"/>
          <a:stretch>
            <a:fillRect/>
          </a:stretch>
        </p:blipFill>
        <p:spPr>
          <a:xfrm>
            <a:off x="0" y="5214950"/>
            <a:ext cx="9144000" cy="164305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850963"/>
            <a:ext cx="7772400" cy="345789"/>
          </a:xfrm>
        </p:spPr>
        <p:txBody>
          <a:bodyPr>
            <a:noAutofit/>
          </a:bodyPr>
          <a:lstStyle/>
          <a:p>
            <a:endParaRPr lang="en-AU" sz="2800" dirty="0"/>
          </a:p>
        </p:txBody>
      </p:sp>
      <p:sp>
        <p:nvSpPr>
          <p:cNvPr id="3" name="Subtitle 2"/>
          <p:cNvSpPr>
            <a:spLocks noGrp="1"/>
          </p:cNvSpPr>
          <p:nvPr>
            <p:ph type="subTitle" idx="1"/>
          </p:nvPr>
        </p:nvSpPr>
        <p:spPr>
          <a:xfrm>
            <a:off x="1371600" y="1423101"/>
            <a:ext cx="6400800" cy="3571899"/>
          </a:xfrm>
        </p:spPr>
        <p:txBody>
          <a:bodyPr>
            <a:normAutofit fontScale="55000" lnSpcReduction="20000"/>
          </a:bodyPr>
          <a:lstStyle/>
          <a:p>
            <a:r>
              <a:rPr lang="en-US" sz="4000" b="1" dirty="0">
                <a:solidFill>
                  <a:srgbClr val="660066"/>
                </a:solidFill>
                <a:cs typeface="Arial"/>
              </a:rPr>
              <a:t>THE ENDURING STORY</a:t>
            </a:r>
            <a:br>
              <a:rPr lang="en-US" sz="4000" b="1" dirty="0">
                <a:solidFill>
                  <a:srgbClr val="660066"/>
                </a:solidFill>
                <a:cs typeface="Arial"/>
              </a:rPr>
            </a:br>
            <a:br>
              <a:rPr lang="en-US" sz="4000" b="1" dirty="0">
                <a:solidFill>
                  <a:srgbClr val="660066"/>
                </a:solidFill>
                <a:cs typeface="Arial"/>
              </a:rPr>
            </a:br>
            <a:r>
              <a:rPr lang="en-US" dirty="0">
                <a:cs typeface="Arial"/>
              </a:rPr>
              <a:t>Jesus, his life, ministry and the values of the Gospel</a:t>
            </a:r>
            <a:br>
              <a:rPr lang="en-US" sz="2400" dirty="0">
                <a:cs typeface="Arial"/>
              </a:rPr>
            </a:br>
            <a:br>
              <a:rPr lang="en-US" sz="4000" b="1" dirty="0">
                <a:solidFill>
                  <a:srgbClr val="660066"/>
                </a:solidFill>
                <a:cs typeface="Arial"/>
              </a:rPr>
            </a:br>
            <a:r>
              <a:rPr lang="en-US" sz="4000" b="1" dirty="0">
                <a:solidFill>
                  <a:srgbClr val="660066"/>
                </a:solidFill>
                <a:cs typeface="Arial"/>
              </a:rPr>
              <a:t>THE EXPRESSIVE STORY</a:t>
            </a:r>
            <a:br>
              <a:rPr lang="en-US" sz="4000" b="1" dirty="0">
                <a:solidFill>
                  <a:srgbClr val="660066"/>
                </a:solidFill>
                <a:cs typeface="Arial"/>
              </a:rPr>
            </a:br>
            <a:br>
              <a:rPr lang="en-US" sz="4000" b="1" dirty="0">
                <a:solidFill>
                  <a:srgbClr val="660066"/>
                </a:solidFill>
                <a:cs typeface="Arial"/>
              </a:rPr>
            </a:br>
            <a:r>
              <a:rPr lang="en-US" dirty="0">
                <a:cs typeface="Arial"/>
              </a:rPr>
              <a:t>How the enduring story and these values are given expression in the prophetic response of Venerable Mary Aikenhead and the Congregation through their charism, ministry and tradition </a:t>
            </a:r>
            <a:br>
              <a:rPr lang="en-US" sz="2400" dirty="0">
                <a:cs typeface="Arial"/>
              </a:rPr>
            </a:br>
            <a:br>
              <a:rPr lang="en-US" sz="2400" dirty="0">
                <a:cs typeface="Arial"/>
              </a:rPr>
            </a:br>
            <a:r>
              <a:rPr lang="en-US" sz="4000" b="1" dirty="0">
                <a:solidFill>
                  <a:srgbClr val="660066"/>
                </a:solidFill>
                <a:cs typeface="Arial"/>
              </a:rPr>
              <a:t>THE EVOLVING STORY</a:t>
            </a:r>
            <a:br>
              <a:rPr lang="en-US" sz="4000" b="1" dirty="0">
                <a:solidFill>
                  <a:srgbClr val="660066"/>
                </a:solidFill>
                <a:cs typeface="Arial"/>
              </a:rPr>
            </a:br>
            <a:br>
              <a:rPr lang="en-US" sz="2400" dirty="0">
                <a:cs typeface="Arial"/>
              </a:rPr>
            </a:br>
            <a:r>
              <a:rPr lang="en-US" dirty="0">
                <a:cs typeface="Arial"/>
              </a:rPr>
              <a:t>How we today work with these legacies in an interpretive manner that carries our faith, spirituality, and tradition purposefully forward to meet the challenges revealed in the signs of the times</a:t>
            </a:r>
            <a:endParaRPr lang="en-AU" dirty="0"/>
          </a:p>
        </p:txBody>
      </p:sp>
      <p:pic>
        <p:nvPicPr>
          <p:cNvPr id="4" name="Picture 3" descr="MAM_wave_1_PMS267_rgb.jpg"/>
          <p:cNvPicPr>
            <a:picLocks noChangeAspect="1"/>
          </p:cNvPicPr>
          <p:nvPr/>
        </p:nvPicPr>
        <p:blipFill>
          <a:blip r:embed="rId3" cstate="print"/>
          <a:stretch>
            <a:fillRect/>
          </a:stretch>
        </p:blipFill>
        <p:spPr>
          <a:xfrm>
            <a:off x="0" y="5214950"/>
            <a:ext cx="9144000" cy="1643050"/>
          </a:xfrm>
          <a:prstGeom prst="rect">
            <a:avLst/>
          </a:prstGeom>
        </p:spPr>
      </p:pic>
    </p:spTree>
    <p:extLst>
      <p:ext uri="{BB962C8B-B14F-4D97-AF65-F5344CB8AC3E}">
        <p14:creationId xmlns:p14="http://schemas.microsoft.com/office/powerpoint/2010/main" val="14115742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5820" y="298429"/>
            <a:ext cx="7772400" cy="395986"/>
          </a:xfrm>
        </p:spPr>
        <p:txBody>
          <a:bodyPr>
            <a:noAutofit/>
          </a:bodyPr>
          <a:lstStyle/>
          <a:p>
            <a:r>
              <a:rPr lang="en-AU" sz="2000" i="1" dirty="0"/>
              <a:t>By this everyone will know……MAEA contemporary indicators</a:t>
            </a:r>
          </a:p>
        </p:txBody>
      </p:sp>
      <p:sp>
        <p:nvSpPr>
          <p:cNvPr id="3" name="Subtitle 2"/>
          <p:cNvSpPr>
            <a:spLocks noGrp="1"/>
          </p:cNvSpPr>
          <p:nvPr>
            <p:ph type="subTitle" idx="1"/>
          </p:nvPr>
        </p:nvSpPr>
        <p:spPr>
          <a:xfrm>
            <a:off x="755576" y="980728"/>
            <a:ext cx="7192888" cy="4104455"/>
          </a:xfrm>
        </p:spPr>
        <p:txBody>
          <a:bodyPr>
            <a:normAutofit/>
          </a:bodyPr>
          <a:lstStyle/>
          <a:p>
            <a:endParaRPr lang="en-AU" dirty="0"/>
          </a:p>
        </p:txBody>
      </p:sp>
      <p:pic>
        <p:nvPicPr>
          <p:cNvPr id="4" name="Picture 3" descr="MAM_wave_1_PMS267_rgb.jpg"/>
          <p:cNvPicPr>
            <a:picLocks noChangeAspect="1"/>
          </p:cNvPicPr>
          <p:nvPr/>
        </p:nvPicPr>
        <p:blipFill>
          <a:blip r:embed="rId3" cstate="print"/>
          <a:stretch>
            <a:fillRect/>
          </a:stretch>
        </p:blipFill>
        <p:spPr>
          <a:xfrm>
            <a:off x="0" y="5214950"/>
            <a:ext cx="9144000" cy="1643050"/>
          </a:xfrm>
          <a:prstGeom prst="rect">
            <a:avLst/>
          </a:prstGeom>
        </p:spPr>
      </p:pic>
      <p:graphicFrame>
        <p:nvGraphicFramePr>
          <p:cNvPr id="5" name="Table 4">
            <a:extLst>
              <a:ext uri="{FF2B5EF4-FFF2-40B4-BE49-F238E27FC236}">
                <a16:creationId xmlns:a16="http://schemas.microsoft.com/office/drawing/2014/main" id="{B516A6CA-69A1-40A1-927D-BAFF39C80D21}"/>
              </a:ext>
            </a:extLst>
          </p:cNvPr>
          <p:cNvGraphicFramePr>
            <a:graphicFrameLocks noGrp="1"/>
          </p:cNvGraphicFramePr>
          <p:nvPr/>
        </p:nvGraphicFramePr>
        <p:xfrm>
          <a:off x="0" y="980728"/>
          <a:ext cx="9144000" cy="5832647"/>
        </p:xfrm>
        <a:graphic>
          <a:graphicData uri="http://schemas.openxmlformats.org/drawingml/2006/table">
            <a:tbl>
              <a:tblPr firstRow="1" firstCol="1" bandRow="1">
                <a:tableStyleId>{5C22544A-7EE6-4342-B048-85BDC9FD1C3A}</a:tableStyleId>
              </a:tblPr>
              <a:tblGrid>
                <a:gridCol w="3713848">
                  <a:extLst>
                    <a:ext uri="{9D8B030D-6E8A-4147-A177-3AD203B41FA5}">
                      <a16:colId xmlns:a16="http://schemas.microsoft.com/office/drawing/2014/main" val="3937229143"/>
                    </a:ext>
                  </a:extLst>
                </a:gridCol>
                <a:gridCol w="5430152">
                  <a:extLst>
                    <a:ext uri="{9D8B030D-6E8A-4147-A177-3AD203B41FA5}">
                      <a16:colId xmlns:a16="http://schemas.microsoft.com/office/drawing/2014/main" val="3322646615"/>
                    </a:ext>
                  </a:extLst>
                </a:gridCol>
              </a:tblGrid>
              <a:tr h="1143482">
                <a:tc>
                  <a:txBody>
                    <a:bodyPr/>
                    <a:lstStyle/>
                    <a:p>
                      <a:pPr>
                        <a:spcAft>
                          <a:spcPts val="0"/>
                        </a:spcAft>
                      </a:pPr>
                      <a:r>
                        <a:rPr lang="en-US" sz="1500" kern="1200" dirty="0">
                          <a:effectLst/>
                        </a:rPr>
                        <a:t>The love of Christ impels us</a:t>
                      </a:r>
                      <a:endParaRPr lang="en-AU" sz="900" dirty="0">
                        <a:effectLst/>
                      </a:endParaRPr>
                    </a:p>
                    <a:p>
                      <a:pPr>
                        <a:spcAft>
                          <a:spcPts val="0"/>
                        </a:spcAft>
                      </a:pPr>
                      <a:r>
                        <a:rPr lang="en-US" sz="1800" kern="1200" dirty="0">
                          <a:effectLst/>
                        </a:rPr>
                        <a:t> </a:t>
                      </a:r>
                      <a:endParaRPr lang="en-A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7210" marR="57210" marT="0" marB="0"/>
                </a:tc>
                <a:tc>
                  <a:txBody>
                    <a:bodyPr/>
                    <a:lstStyle/>
                    <a:p>
                      <a:pPr marL="342900" lvl="0" indent="-342900">
                        <a:spcAft>
                          <a:spcPts val="0"/>
                        </a:spcAft>
                        <a:buClr>
                          <a:srgbClr val="000000"/>
                        </a:buClr>
                        <a:buFont typeface="Perpetua" panose="02020502060401020303" pitchFamily="18" charset="0"/>
                        <a:buChar char="-"/>
                      </a:pPr>
                      <a:r>
                        <a:rPr lang="en-US" sz="1200" kern="1200" dirty="0">
                          <a:effectLst/>
                        </a:rPr>
                        <a:t>A source of witness</a:t>
                      </a:r>
                      <a:endParaRPr lang="en-AU" sz="1000" dirty="0">
                        <a:effectLst/>
                      </a:endParaRPr>
                    </a:p>
                    <a:p>
                      <a:pPr marL="342900" lvl="0" indent="-342900">
                        <a:spcAft>
                          <a:spcPts val="0"/>
                        </a:spcAft>
                        <a:buClr>
                          <a:srgbClr val="000000"/>
                        </a:buClr>
                        <a:buFont typeface="Perpetua" panose="02020502060401020303" pitchFamily="18" charset="0"/>
                        <a:buChar char="-"/>
                      </a:pPr>
                      <a:r>
                        <a:rPr lang="en-US" sz="1200" kern="1200" dirty="0">
                          <a:effectLst/>
                        </a:rPr>
                        <a:t>A call to action</a:t>
                      </a:r>
                      <a:endParaRPr lang="en-AU" sz="1000" dirty="0">
                        <a:effectLst/>
                      </a:endParaRPr>
                    </a:p>
                    <a:p>
                      <a:pPr marL="342900" lvl="0" indent="-342900">
                        <a:spcAft>
                          <a:spcPts val="0"/>
                        </a:spcAft>
                        <a:buClr>
                          <a:srgbClr val="000000"/>
                        </a:buClr>
                        <a:buFont typeface="Perpetua" panose="02020502060401020303" pitchFamily="18" charset="0"/>
                        <a:buChar char="-"/>
                      </a:pPr>
                      <a:r>
                        <a:rPr lang="en-US" sz="1200" kern="1200" dirty="0">
                          <a:effectLst/>
                        </a:rPr>
                        <a:t>Experiencing the love of Christ in all structures, processes, programs, relationships and actions</a:t>
                      </a:r>
                      <a:endParaRPr lang="en-AU" sz="1000" dirty="0">
                        <a:effectLst/>
                      </a:endParaRPr>
                    </a:p>
                    <a:p>
                      <a:pPr marL="457200">
                        <a:spcAft>
                          <a:spcPts val="0"/>
                        </a:spcAft>
                      </a:pPr>
                      <a:r>
                        <a:rPr lang="en-US" sz="1300" kern="1200" dirty="0">
                          <a:effectLst/>
                        </a:rPr>
                        <a:t> </a:t>
                      </a:r>
                      <a:endParaRPr lang="en-AU" sz="1000" dirty="0">
                        <a:effectLst/>
                        <a:latin typeface="Times New Roman" panose="02020603050405020304" pitchFamily="18" charset="0"/>
                        <a:ea typeface="Times New Roman" panose="02020603050405020304" pitchFamily="18" charset="0"/>
                      </a:endParaRPr>
                    </a:p>
                  </a:txBody>
                  <a:tcPr marL="57210" marR="57210" marT="0" marB="0"/>
                </a:tc>
                <a:extLst>
                  <a:ext uri="{0D108BD9-81ED-4DB2-BD59-A6C34878D82A}">
                    <a16:rowId xmlns:a16="http://schemas.microsoft.com/office/drawing/2014/main" val="450106589"/>
                  </a:ext>
                </a:extLst>
              </a:tr>
              <a:tr h="918535">
                <a:tc>
                  <a:txBody>
                    <a:bodyPr/>
                    <a:lstStyle/>
                    <a:p>
                      <a:pPr>
                        <a:spcAft>
                          <a:spcPts val="0"/>
                        </a:spcAft>
                      </a:pPr>
                      <a:r>
                        <a:rPr lang="en-US" sz="1500" kern="1200" dirty="0">
                          <a:effectLst/>
                        </a:rPr>
                        <a:t>Preferential option for the poor</a:t>
                      </a:r>
                      <a:endParaRPr lang="en-AU" sz="900" dirty="0">
                        <a:effectLst/>
                      </a:endParaRPr>
                    </a:p>
                    <a:p>
                      <a:pPr>
                        <a:spcAft>
                          <a:spcPts val="0"/>
                        </a:spcAft>
                      </a:pPr>
                      <a:r>
                        <a:rPr lang="en-US" sz="1300" kern="1200" dirty="0">
                          <a:effectLst/>
                        </a:rPr>
                        <a:t>Social action and justice</a:t>
                      </a:r>
                      <a:endParaRPr lang="en-AU" sz="900" dirty="0">
                        <a:effectLst/>
                      </a:endParaRPr>
                    </a:p>
                    <a:p>
                      <a:pPr>
                        <a:spcAft>
                          <a:spcPts val="0"/>
                        </a:spcAft>
                      </a:pPr>
                      <a:r>
                        <a:rPr lang="en-US" sz="1500" kern="1200" dirty="0">
                          <a:effectLst/>
                        </a:rPr>
                        <a:t> </a:t>
                      </a:r>
                      <a:endParaRPr lang="en-AU" sz="900" dirty="0">
                        <a:effectLst/>
                        <a:latin typeface="Calibri" panose="020F0502020204030204" pitchFamily="34" charset="0"/>
                        <a:ea typeface="Times New Roman" panose="02020603050405020304" pitchFamily="18" charset="0"/>
                      </a:endParaRPr>
                    </a:p>
                  </a:txBody>
                  <a:tcPr marL="57210" marR="57210" marT="0" marB="0"/>
                </a:tc>
                <a:tc>
                  <a:txBody>
                    <a:bodyPr/>
                    <a:lstStyle/>
                    <a:p>
                      <a:pPr marL="342900" lvl="0" indent="-342900">
                        <a:spcAft>
                          <a:spcPts val="0"/>
                        </a:spcAft>
                        <a:buClr>
                          <a:srgbClr val="000000"/>
                        </a:buClr>
                        <a:buFont typeface="Perpetua" panose="02020502060401020303" pitchFamily="18" charset="0"/>
                        <a:buChar char="-"/>
                      </a:pPr>
                      <a:r>
                        <a:rPr lang="en-US" sz="1200" kern="1200" dirty="0">
                          <a:effectLst/>
                        </a:rPr>
                        <a:t>Preferential option for the poor and vulnerable</a:t>
                      </a:r>
                      <a:endParaRPr lang="en-AU" sz="1000" dirty="0">
                        <a:effectLst/>
                      </a:endParaRPr>
                    </a:p>
                    <a:p>
                      <a:pPr marL="342900" lvl="0" indent="-342900">
                        <a:spcAft>
                          <a:spcPts val="0"/>
                        </a:spcAft>
                        <a:buClr>
                          <a:srgbClr val="000000"/>
                        </a:buClr>
                        <a:buFont typeface="Perpetua" panose="02020502060401020303" pitchFamily="18" charset="0"/>
                        <a:buChar char="-"/>
                      </a:pPr>
                      <a:r>
                        <a:rPr lang="en-US" sz="1200" kern="1200" dirty="0">
                          <a:effectLst/>
                        </a:rPr>
                        <a:t>Rigorous and vigorous advocacy for justice</a:t>
                      </a:r>
                      <a:endParaRPr lang="en-AU" sz="1000" dirty="0">
                        <a:effectLst/>
                      </a:endParaRPr>
                    </a:p>
                    <a:p>
                      <a:pPr marL="342900" lvl="0" indent="-342900">
                        <a:spcAft>
                          <a:spcPts val="0"/>
                        </a:spcAft>
                        <a:buClr>
                          <a:srgbClr val="000000"/>
                        </a:buClr>
                        <a:buFont typeface="Perpetua" panose="02020502060401020303" pitchFamily="18" charset="0"/>
                        <a:buChar char="-"/>
                      </a:pPr>
                      <a:r>
                        <a:rPr lang="en-US" sz="1200" kern="1200" dirty="0">
                          <a:effectLst/>
                        </a:rPr>
                        <a:t>Promoting opportunities for hope</a:t>
                      </a:r>
                      <a:endParaRPr lang="en-AU" sz="1000" dirty="0">
                        <a:effectLst/>
                      </a:endParaRPr>
                    </a:p>
                    <a:p>
                      <a:pPr marL="457200">
                        <a:spcAft>
                          <a:spcPts val="0"/>
                        </a:spcAft>
                      </a:pPr>
                      <a:r>
                        <a:rPr lang="en-US" sz="1300" kern="1200" dirty="0">
                          <a:effectLst/>
                        </a:rPr>
                        <a:t> </a:t>
                      </a:r>
                      <a:endParaRPr lang="en-AU" sz="1000" dirty="0">
                        <a:effectLst/>
                        <a:latin typeface="Times New Roman" panose="02020603050405020304" pitchFamily="18" charset="0"/>
                        <a:ea typeface="Times New Roman" panose="02020603050405020304" pitchFamily="18" charset="0"/>
                      </a:endParaRPr>
                    </a:p>
                  </a:txBody>
                  <a:tcPr marL="57210" marR="57210" marT="0" marB="0"/>
                </a:tc>
                <a:extLst>
                  <a:ext uri="{0D108BD9-81ED-4DB2-BD59-A6C34878D82A}">
                    <a16:rowId xmlns:a16="http://schemas.microsoft.com/office/drawing/2014/main" val="337112742"/>
                  </a:ext>
                </a:extLst>
              </a:tr>
              <a:tr h="875716">
                <a:tc>
                  <a:txBody>
                    <a:bodyPr/>
                    <a:lstStyle/>
                    <a:p>
                      <a:pPr>
                        <a:spcAft>
                          <a:spcPts val="0"/>
                        </a:spcAft>
                      </a:pPr>
                      <a:r>
                        <a:rPr lang="en-US" sz="1500" kern="1200">
                          <a:effectLst/>
                        </a:rPr>
                        <a:t>Trust in Divine Providence</a:t>
                      </a:r>
                      <a:endParaRPr lang="en-AU" sz="900">
                        <a:effectLst/>
                      </a:endParaRPr>
                    </a:p>
                    <a:p>
                      <a:pPr>
                        <a:spcAft>
                          <a:spcPts val="0"/>
                        </a:spcAft>
                      </a:pPr>
                      <a:r>
                        <a:rPr lang="en-US" sz="1300" kern="1200">
                          <a:effectLst/>
                        </a:rPr>
                        <a:t>A spirituality of possibility</a:t>
                      </a:r>
                      <a:endParaRPr lang="en-AU" sz="900">
                        <a:effectLst/>
                      </a:endParaRPr>
                    </a:p>
                    <a:p>
                      <a:pPr>
                        <a:spcAft>
                          <a:spcPts val="0"/>
                        </a:spcAft>
                      </a:pPr>
                      <a:r>
                        <a:rPr lang="en-US" sz="1800" kern="1200">
                          <a:effectLst/>
                        </a:rPr>
                        <a:t> </a:t>
                      </a:r>
                      <a:endParaRPr lang="en-AU" sz="900">
                        <a:effectLst/>
                        <a:latin typeface="Calibri" panose="020F0502020204030204" pitchFamily="34" charset="0"/>
                        <a:ea typeface="Calibri" panose="020F0502020204030204" pitchFamily="34" charset="0"/>
                        <a:cs typeface="Times New Roman" panose="02020603050405020304" pitchFamily="18" charset="0"/>
                      </a:endParaRPr>
                    </a:p>
                  </a:txBody>
                  <a:tcPr marL="57210" marR="57210" marT="0" marB="0"/>
                </a:tc>
                <a:tc>
                  <a:txBody>
                    <a:bodyPr/>
                    <a:lstStyle/>
                    <a:p>
                      <a:pPr marL="342900" lvl="0" indent="-342900">
                        <a:spcAft>
                          <a:spcPts val="0"/>
                        </a:spcAft>
                        <a:buClr>
                          <a:srgbClr val="000000"/>
                        </a:buClr>
                        <a:buFont typeface="Perpetua" panose="02020502060401020303" pitchFamily="18" charset="0"/>
                        <a:buChar char="-"/>
                      </a:pPr>
                      <a:r>
                        <a:rPr lang="en-US" sz="1200" kern="1200" dirty="0">
                          <a:effectLst/>
                        </a:rPr>
                        <a:t>Deep personal faith and a spirituality of action</a:t>
                      </a:r>
                      <a:endParaRPr lang="en-AU" sz="1000" dirty="0">
                        <a:effectLst/>
                      </a:endParaRPr>
                    </a:p>
                    <a:p>
                      <a:pPr marL="342900" lvl="0" indent="-342900">
                        <a:spcAft>
                          <a:spcPts val="0"/>
                        </a:spcAft>
                        <a:buClr>
                          <a:srgbClr val="000000"/>
                        </a:buClr>
                        <a:buFont typeface="Perpetua" panose="02020502060401020303" pitchFamily="18" charset="0"/>
                        <a:buChar char="-"/>
                      </a:pPr>
                      <a:r>
                        <a:rPr lang="en-US" sz="1200" kern="1200" dirty="0">
                          <a:effectLst/>
                        </a:rPr>
                        <a:t>The immanence of God in our mission</a:t>
                      </a:r>
                      <a:endParaRPr lang="en-AU" sz="1000" dirty="0">
                        <a:effectLst/>
                      </a:endParaRPr>
                    </a:p>
                    <a:p>
                      <a:pPr marL="342900" lvl="0" indent="-342900">
                        <a:spcAft>
                          <a:spcPts val="0"/>
                        </a:spcAft>
                        <a:buClr>
                          <a:srgbClr val="000000"/>
                        </a:buClr>
                        <a:buFont typeface="Perpetua" panose="02020502060401020303" pitchFamily="18" charset="0"/>
                        <a:buChar char="-"/>
                      </a:pPr>
                      <a:r>
                        <a:rPr lang="en-US" sz="1200" kern="1200" dirty="0">
                          <a:effectLst/>
                        </a:rPr>
                        <a:t>The presence of the Divine in each and all</a:t>
                      </a:r>
                      <a:endParaRPr lang="en-AU" sz="10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57210" marR="57210" marT="0" marB="0"/>
                </a:tc>
                <a:extLst>
                  <a:ext uri="{0D108BD9-81ED-4DB2-BD59-A6C34878D82A}">
                    <a16:rowId xmlns:a16="http://schemas.microsoft.com/office/drawing/2014/main" val="4279424208"/>
                  </a:ext>
                </a:extLst>
              </a:tr>
              <a:tr h="875716">
                <a:tc>
                  <a:txBody>
                    <a:bodyPr/>
                    <a:lstStyle/>
                    <a:p>
                      <a:pPr>
                        <a:spcAft>
                          <a:spcPts val="0"/>
                        </a:spcAft>
                      </a:pPr>
                      <a:r>
                        <a:rPr lang="en-US" sz="1500" kern="1200">
                          <a:effectLst/>
                        </a:rPr>
                        <a:t>Contemplatives in action</a:t>
                      </a:r>
                      <a:endParaRPr lang="en-AU" sz="900">
                        <a:effectLst/>
                      </a:endParaRPr>
                    </a:p>
                    <a:p>
                      <a:pPr>
                        <a:spcAft>
                          <a:spcPts val="0"/>
                        </a:spcAft>
                      </a:pPr>
                      <a:r>
                        <a:rPr lang="en-US" sz="1300" kern="1200">
                          <a:effectLst/>
                        </a:rPr>
                        <a:t>Learning and teaching</a:t>
                      </a:r>
                      <a:endParaRPr lang="en-AU" sz="900">
                        <a:effectLst/>
                      </a:endParaRPr>
                    </a:p>
                    <a:p>
                      <a:pPr>
                        <a:spcAft>
                          <a:spcPts val="0"/>
                        </a:spcAft>
                      </a:pPr>
                      <a:r>
                        <a:rPr lang="en-US" sz="1800" kern="1200">
                          <a:effectLst/>
                        </a:rPr>
                        <a:t> </a:t>
                      </a:r>
                      <a:endParaRPr lang="en-AU" sz="900">
                        <a:effectLst/>
                        <a:latin typeface="Calibri" panose="020F0502020204030204" pitchFamily="34" charset="0"/>
                        <a:ea typeface="Calibri" panose="020F0502020204030204" pitchFamily="34" charset="0"/>
                        <a:cs typeface="Times New Roman" panose="02020603050405020304" pitchFamily="18" charset="0"/>
                      </a:endParaRPr>
                    </a:p>
                  </a:txBody>
                  <a:tcPr marL="57210" marR="57210" marT="0" marB="0"/>
                </a:tc>
                <a:tc>
                  <a:txBody>
                    <a:bodyPr/>
                    <a:lstStyle/>
                    <a:p>
                      <a:pPr marL="342900" lvl="0" indent="-342900">
                        <a:spcAft>
                          <a:spcPts val="0"/>
                        </a:spcAft>
                        <a:buClr>
                          <a:srgbClr val="000000"/>
                        </a:buClr>
                        <a:buFont typeface="Perpetua" panose="02020502060401020303" pitchFamily="18" charset="0"/>
                        <a:buChar char="-"/>
                      </a:pPr>
                      <a:r>
                        <a:rPr lang="en-US" sz="1200" kern="1200" dirty="0">
                          <a:effectLst/>
                        </a:rPr>
                        <a:t>Ignatian reflection and discernment</a:t>
                      </a:r>
                      <a:endParaRPr lang="en-AU" sz="1000" dirty="0">
                        <a:effectLst/>
                      </a:endParaRPr>
                    </a:p>
                    <a:p>
                      <a:pPr marL="342900" lvl="0" indent="-342900">
                        <a:spcAft>
                          <a:spcPts val="0"/>
                        </a:spcAft>
                        <a:buClr>
                          <a:srgbClr val="000000"/>
                        </a:buClr>
                        <a:buFont typeface="Perpetua" panose="02020502060401020303" pitchFamily="18" charset="0"/>
                        <a:buChar char="-"/>
                      </a:pPr>
                      <a:r>
                        <a:rPr lang="en-US" sz="1200" kern="1200" dirty="0">
                          <a:effectLst/>
                        </a:rPr>
                        <a:t>Relationship between individual God and the world</a:t>
                      </a:r>
                      <a:endParaRPr lang="en-AU" sz="1000" dirty="0">
                        <a:effectLst/>
                      </a:endParaRPr>
                    </a:p>
                    <a:p>
                      <a:pPr marL="342900" lvl="0" indent="-342900">
                        <a:spcAft>
                          <a:spcPts val="0"/>
                        </a:spcAft>
                        <a:buClr>
                          <a:srgbClr val="000000"/>
                        </a:buClr>
                        <a:buFont typeface="Perpetua" panose="02020502060401020303" pitchFamily="18" charset="0"/>
                        <a:buChar char="-"/>
                      </a:pPr>
                      <a:r>
                        <a:rPr lang="en-US" sz="1200" kern="1200" dirty="0">
                          <a:effectLst/>
                        </a:rPr>
                        <a:t>Contemplation and discernment leading to transformation</a:t>
                      </a:r>
                      <a:endParaRPr lang="en-AU" sz="10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57210" marR="57210" marT="0" marB="0"/>
                </a:tc>
                <a:extLst>
                  <a:ext uri="{0D108BD9-81ED-4DB2-BD59-A6C34878D82A}">
                    <a16:rowId xmlns:a16="http://schemas.microsoft.com/office/drawing/2014/main" val="1961118946"/>
                  </a:ext>
                </a:extLst>
              </a:tr>
              <a:tr h="1143482">
                <a:tc>
                  <a:txBody>
                    <a:bodyPr/>
                    <a:lstStyle/>
                    <a:p>
                      <a:pPr>
                        <a:spcAft>
                          <a:spcPts val="0"/>
                        </a:spcAft>
                      </a:pPr>
                      <a:r>
                        <a:rPr lang="en-US" sz="1500" kern="1200">
                          <a:effectLst/>
                        </a:rPr>
                        <a:t>Called to be extensively useful</a:t>
                      </a:r>
                      <a:endParaRPr lang="en-AU" sz="900">
                        <a:effectLst/>
                      </a:endParaRPr>
                    </a:p>
                    <a:p>
                      <a:pPr>
                        <a:spcAft>
                          <a:spcPts val="0"/>
                        </a:spcAft>
                      </a:pPr>
                      <a:r>
                        <a:rPr lang="en-US" sz="1300" kern="1200">
                          <a:effectLst/>
                        </a:rPr>
                        <a:t>Achievement and excellence</a:t>
                      </a:r>
                      <a:endParaRPr lang="en-AU" sz="900">
                        <a:effectLst/>
                      </a:endParaRPr>
                    </a:p>
                    <a:p>
                      <a:pPr>
                        <a:spcAft>
                          <a:spcPts val="0"/>
                        </a:spcAft>
                      </a:pPr>
                      <a:r>
                        <a:rPr lang="en-US" sz="1800" kern="1200">
                          <a:effectLst/>
                        </a:rPr>
                        <a:t> </a:t>
                      </a:r>
                      <a:endParaRPr lang="en-AU" sz="900">
                        <a:effectLst/>
                        <a:latin typeface="Calibri" panose="020F0502020204030204" pitchFamily="34" charset="0"/>
                        <a:ea typeface="Calibri" panose="020F0502020204030204" pitchFamily="34" charset="0"/>
                        <a:cs typeface="Times New Roman" panose="02020603050405020304" pitchFamily="18" charset="0"/>
                      </a:endParaRPr>
                    </a:p>
                  </a:txBody>
                  <a:tcPr marL="57210" marR="57210" marT="0" marB="0"/>
                </a:tc>
                <a:tc>
                  <a:txBody>
                    <a:bodyPr/>
                    <a:lstStyle/>
                    <a:p>
                      <a:pPr marL="342900" lvl="0" indent="-342900">
                        <a:spcAft>
                          <a:spcPts val="0"/>
                        </a:spcAft>
                        <a:buClr>
                          <a:srgbClr val="000000"/>
                        </a:buClr>
                        <a:buFont typeface="Perpetua" panose="02020502060401020303" pitchFamily="18" charset="0"/>
                        <a:buChar char="-"/>
                      </a:pPr>
                      <a:r>
                        <a:rPr lang="en-US" sz="1200" kern="1200" dirty="0">
                          <a:effectLst/>
                        </a:rPr>
                        <a:t>Educational outcomes that deliver high achievement</a:t>
                      </a:r>
                      <a:endParaRPr lang="en-AU" sz="1000" dirty="0">
                        <a:effectLst/>
                      </a:endParaRPr>
                    </a:p>
                    <a:p>
                      <a:pPr marL="342900" lvl="0" indent="-342900">
                        <a:spcAft>
                          <a:spcPts val="0"/>
                        </a:spcAft>
                        <a:buClr>
                          <a:srgbClr val="000000"/>
                        </a:buClr>
                        <a:buFont typeface="Perpetua" panose="02020502060401020303" pitchFamily="18" charset="0"/>
                        <a:buChar char="-"/>
                      </a:pPr>
                      <a:r>
                        <a:rPr lang="en-US" sz="1200" kern="1200" dirty="0">
                          <a:effectLst/>
                        </a:rPr>
                        <a:t>Responsibility to contribute to the common good</a:t>
                      </a:r>
                      <a:endParaRPr lang="en-AU" sz="1000" dirty="0">
                        <a:effectLst/>
                      </a:endParaRPr>
                    </a:p>
                    <a:p>
                      <a:pPr marL="342900" lvl="0" indent="-342900">
                        <a:spcAft>
                          <a:spcPts val="0"/>
                        </a:spcAft>
                        <a:buClr>
                          <a:srgbClr val="000000"/>
                        </a:buClr>
                        <a:buFont typeface="Perpetua" panose="02020502060401020303" pitchFamily="18" charset="0"/>
                        <a:buChar char="-"/>
                      </a:pPr>
                      <a:r>
                        <a:rPr lang="en-US" sz="1200" kern="1200" dirty="0">
                          <a:effectLst/>
                        </a:rPr>
                        <a:t>Commitment to service and social and cultural innovation for justice</a:t>
                      </a:r>
                      <a:endParaRPr lang="en-AU" sz="1000" dirty="0">
                        <a:effectLst/>
                      </a:endParaRPr>
                    </a:p>
                    <a:p>
                      <a:pPr marL="457200">
                        <a:spcAft>
                          <a:spcPts val="0"/>
                        </a:spcAft>
                      </a:pPr>
                      <a:r>
                        <a:rPr lang="en-US" sz="1300" kern="1200" dirty="0">
                          <a:effectLst/>
                        </a:rPr>
                        <a:t> </a:t>
                      </a:r>
                      <a:endParaRPr lang="en-AU" sz="1000" dirty="0">
                        <a:effectLst/>
                        <a:latin typeface="Times New Roman" panose="02020603050405020304" pitchFamily="18" charset="0"/>
                        <a:ea typeface="Times New Roman" panose="02020603050405020304" pitchFamily="18" charset="0"/>
                      </a:endParaRPr>
                    </a:p>
                  </a:txBody>
                  <a:tcPr marL="57210" marR="57210" marT="0" marB="0"/>
                </a:tc>
                <a:extLst>
                  <a:ext uri="{0D108BD9-81ED-4DB2-BD59-A6C34878D82A}">
                    <a16:rowId xmlns:a16="http://schemas.microsoft.com/office/drawing/2014/main" val="102059820"/>
                  </a:ext>
                </a:extLst>
              </a:tr>
              <a:tr h="875716">
                <a:tc>
                  <a:txBody>
                    <a:bodyPr/>
                    <a:lstStyle/>
                    <a:p>
                      <a:pPr>
                        <a:spcAft>
                          <a:spcPts val="0"/>
                        </a:spcAft>
                      </a:pPr>
                      <a:r>
                        <a:rPr lang="en-US" sz="1500" kern="1200">
                          <a:effectLst/>
                        </a:rPr>
                        <a:t>Going to the margins</a:t>
                      </a:r>
                      <a:endParaRPr lang="en-AU" sz="900">
                        <a:effectLst/>
                      </a:endParaRPr>
                    </a:p>
                    <a:p>
                      <a:pPr>
                        <a:spcAft>
                          <a:spcPts val="0"/>
                        </a:spcAft>
                      </a:pPr>
                      <a:r>
                        <a:rPr lang="en-US" sz="1300" kern="1200">
                          <a:effectLst/>
                        </a:rPr>
                        <a:t>Forward thinking and innovation</a:t>
                      </a:r>
                      <a:endParaRPr lang="en-AU" sz="900">
                        <a:effectLst/>
                      </a:endParaRPr>
                    </a:p>
                    <a:p>
                      <a:pPr>
                        <a:spcAft>
                          <a:spcPts val="0"/>
                        </a:spcAft>
                      </a:pPr>
                      <a:r>
                        <a:rPr lang="en-US" sz="1800" kern="1200">
                          <a:effectLst/>
                        </a:rPr>
                        <a:t> </a:t>
                      </a:r>
                      <a:endParaRPr lang="en-AU" sz="900">
                        <a:effectLst/>
                        <a:latin typeface="Calibri" panose="020F0502020204030204" pitchFamily="34" charset="0"/>
                        <a:ea typeface="Calibri" panose="020F0502020204030204" pitchFamily="34" charset="0"/>
                        <a:cs typeface="Times New Roman" panose="02020603050405020304" pitchFamily="18" charset="0"/>
                      </a:endParaRPr>
                    </a:p>
                  </a:txBody>
                  <a:tcPr marL="57210" marR="57210" marT="0" marB="0"/>
                </a:tc>
                <a:tc>
                  <a:txBody>
                    <a:bodyPr/>
                    <a:lstStyle/>
                    <a:p>
                      <a:pPr marL="342900" lvl="0" indent="-342900">
                        <a:spcAft>
                          <a:spcPts val="0"/>
                        </a:spcAft>
                        <a:buClr>
                          <a:srgbClr val="000000"/>
                        </a:buClr>
                        <a:buFont typeface="Perpetua" panose="02020502060401020303" pitchFamily="18" charset="0"/>
                        <a:buChar char="-"/>
                      </a:pPr>
                      <a:r>
                        <a:rPr lang="en-US" sz="1200" kern="1200" dirty="0">
                          <a:effectLst/>
                        </a:rPr>
                        <a:t>Cultures of restlessness</a:t>
                      </a:r>
                      <a:endParaRPr lang="en-AU" sz="1000" dirty="0">
                        <a:effectLst/>
                      </a:endParaRPr>
                    </a:p>
                    <a:p>
                      <a:pPr marL="342900" lvl="0" indent="-342900">
                        <a:spcAft>
                          <a:spcPts val="0"/>
                        </a:spcAft>
                        <a:buClr>
                          <a:srgbClr val="000000"/>
                        </a:buClr>
                        <a:buFont typeface="Perpetua" panose="02020502060401020303" pitchFamily="18" charset="0"/>
                        <a:buChar char="-"/>
                      </a:pPr>
                      <a:r>
                        <a:rPr lang="en-US" sz="1200" kern="1200" dirty="0">
                          <a:effectLst/>
                        </a:rPr>
                        <a:t>Moving to need</a:t>
                      </a:r>
                      <a:endParaRPr lang="en-AU" sz="1000" dirty="0">
                        <a:effectLst/>
                      </a:endParaRPr>
                    </a:p>
                    <a:p>
                      <a:pPr marL="342900" lvl="0" indent="-342900">
                        <a:spcAft>
                          <a:spcPts val="0"/>
                        </a:spcAft>
                        <a:buClr>
                          <a:srgbClr val="000000"/>
                        </a:buClr>
                        <a:buFont typeface="Perpetua" panose="02020502060401020303" pitchFamily="18" charset="0"/>
                        <a:buChar char="-"/>
                      </a:pPr>
                      <a:r>
                        <a:rPr lang="en-US" sz="1200" kern="1200" dirty="0">
                          <a:effectLst/>
                        </a:rPr>
                        <a:t>Creativity and imagination</a:t>
                      </a:r>
                      <a:endParaRPr lang="en-AU" sz="10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57210" marR="57210" marT="0" marB="0"/>
                </a:tc>
                <a:extLst>
                  <a:ext uri="{0D108BD9-81ED-4DB2-BD59-A6C34878D82A}">
                    <a16:rowId xmlns:a16="http://schemas.microsoft.com/office/drawing/2014/main" val="3844396092"/>
                  </a:ext>
                </a:extLst>
              </a:tr>
            </a:tbl>
          </a:graphicData>
        </a:graphic>
      </p:graphicFrame>
    </p:spTree>
    <p:extLst>
      <p:ext uri="{BB962C8B-B14F-4D97-AF65-F5344CB8AC3E}">
        <p14:creationId xmlns:p14="http://schemas.microsoft.com/office/powerpoint/2010/main" val="38181388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850963"/>
            <a:ext cx="7772400" cy="792087"/>
          </a:xfrm>
        </p:spPr>
        <p:txBody>
          <a:bodyPr>
            <a:noAutofit/>
          </a:bodyPr>
          <a:lstStyle/>
          <a:p>
            <a:r>
              <a:rPr lang="en-AU" sz="2400" i="1" dirty="0"/>
              <a:t>Caritas Christi Urget Nos</a:t>
            </a:r>
            <a:r>
              <a:rPr lang="en-AU" sz="2400" dirty="0"/>
              <a:t>: The Love of Christ Impels Us</a:t>
            </a:r>
          </a:p>
        </p:txBody>
      </p:sp>
      <p:sp>
        <p:nvSpPr>
          <p:cNvPr id="3" name="Subtitle 2"/>
          <p:cNvSpPr>
            <a:spLocks noGrp="1"/>
          </p:cNvSpPr>
          <p:nvPr>
            <p:ph type="subTitle" idx="1"/>
          </p:nvPr>
        </p:nvSpPr>
        <p:spPr>
          <a:xfrm>
            <a:off x="1371600" y="1844824"/>
            <a:ext cx="6400800" cy="3370125"/>
          </a:xfrm>
        </p:spPr>
        <p:txBody>
          <a:bodyPr>
            <a:normAutofit lnSpcReduction="10000"/>
          </a:bodyPr>
          <a:lstStyle/>
          <a:p>
            <a:br>
              <a:rPr lang="en-US" b="1" dirty="0">
                <a:solidFill>
                  <a:srgbClr val="660066"/>
                </a:solidFill>
                <a:cs typeface="Arial"/>
              </a:rPr>
            </a:br>
            <a:r>
              <a:rPr lang="en-US" sz="2800" i="1" dirty="0">
                <a:solidFill>
                  <a:srgbClr val="660066"/>
                </a:solidFill>
                <a:cs typeface="Arial"/>
              </a:rPr>
              <a:t>How do you understand this indicator and lead others to understand/experience this across your leadership responsibility? </a:t>
            </a:r>
          </a:p>
          <a:p>
            <a:endParaRPr lang="en-US" sz="2800" i="1" dirty="0">
              <a:solidFill>
                <a:srgbClr val="660066"/>
              </a:solidFill>
              <a:cs typeface="Arial"/>
            </a:endParaRPr>
          </a:p>
          <a:p>
            <a:endParaRPr lang="en-US" sz="2800" i="1" dirty="0">
              <a:solidFill>
                <a:srgbClr val="660066"/>
              </a:solidFill>
              <a:cs typeface="Arial"/>
            </a:endParaRPr>
          </a:p>
          <a:p>
            <a:r>
              <a:rPr lang="en-US" sz="2800" i="1" dirty="0">
                <a:solidFill>
                  <a:srgbClr val="660066"/>
                </a:solidFill>
                <a:cs typeface="Arial"/>
              </a:rPr>
              <a:t>(Silence, listening, reflection)</a:t>
            </a:r>
            <a:endParaRPr lang="en-AU" sz="2800" i="1" dirty="0"/>
          </a:p>
        </p:txBody>
      </p:sp>
      <p:pic>
        <p:nvPicPr>
          <p:cNvPr id="4" name="Picture 3" descr="MAM_wave_1_PMS267_rgb.jpg"/>
          <p:cNvPicPr>
            <a:picLocks noChangeAspect="1"/>
          </p:cNvPicPr>
          <p:nvPr/>
        </p:nvPicPr>
        <p:blipFill>
          <a:blip r:embed="rId3" cstate="print"/>
          <a:stretch>
            <a:fillRect/>
          </a:stretch>
        </p:blipFill>
        <p:spPr>
          <a:xfrm>
            <a:off x="0" y="5214950"/>
            <a:ext cx="9144000" cy="1643050"/>
          </a:xfrm>
          <a:prstGeom prst="rect">
            <a:avLst/>
          </a:prstGeom>
        </p:spPr>
      </p:pic>
    </p:spTree>
    <p:extLst>
      <p:ext uri="{BB962C8B-B14F-4D97-AF65-F5344CB8AC3E}">
        <p14:creationId xmlns:p14="http://schemas.microsoft.com/office/powerpoint/2010/main" val="1937001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850963"/>
            <a:ext cx="7772400" cy="792087"/>
          </a:xfrm>
        </p:spPr>
        <p:txBody>
          <a:bodyPr>
            <a:noAutofit/>
          </a:bodyPr>
          <a:lstStyle/>
          <a:p>
            <a:r>
              <a:rPr lang="en-AU" sz="2400" i="1" dirty="0"/>
              <a:t>Caritas Christi Urget Nos</a:t>
            </a:r>
            <a:r>
              <a:rPr lang="en-AU" sz="2400" dirty="0"/>
              <a:t>: The Love of Christ Impels Us</a:t>
            </a:r>
          </a:p>
        </p:txBody>
      </p:sp>
      <p:sp>
        <p:nvSpPr>
          <p:cNvPr id="3" name="Subtitle 2"/>
          <p:cNvSpPr>
            <a:spLocks noGrp="1"/>
          </p:cNvSpPr>
          <p:nvPr>
            <p:ph type="subTitle" idx="1"/>
          </p:nvPr>
        </p:nvSpPr>
        <p:spPr>
          <a:xfrm>
            <a:off x="1371600" y="1995964"/>
            <a:ext cx="6400800" cy="3218985"/>
          </a:xfrm>
        </p:spPr>
        <p:txBody>
          <a:bodyPr>
            <a:normAutofit/>
          </a:bodyPr>
          <a:lstStyle/>
          <a:p>
            <a:r>
              <a:rPr lang="en-AU" sz="2800" i="1" dirty="0">
                <a:solidFill>
                  <a:schemeClr val="accent4">
                    <a:lumMod val="50000"/>
                  </a:schemeClr>
                </a:solidFill>
              </a:rPr>
              <a:t>How do we/other members of the Leadership Team experience your understanding and carriage of this indicator?</a:t>
            </a:r>
          </a:p>
          <a:p>
            <a:endParaRPr lang="en-AU" sz="2800" i="1" dirty="0">
              <a:solidFill>
                <a:schemeClr val="accent4">
                  <a:lumMod val="50000"/>
                </a:schemeClr>
              </a:solidFill>
            </a:endParaRPr>
          </a:p>
          <a:p>
            <a:r>
              <a:rPr lang="en-AU" sz="2400" i="1" dirty="0">
                <a:solidFill>
                  <a:schemeClr val="accent4">
                    <a:lumMod val="50000"/>
                  </a:schemeClr>
                </a:solidFill>
              </a:rPr>
              <a:t>(reflection &amp; observation, response &amp; feedback)</a:t>
            </a:r>
          </a:p>
        </p:txBody>
      </p:sp>
      <p:pic>
        <p:nvPicPr>
          <p:cNvPr id="4" name="Picture 3" descr="MAM_wave_1_PMS267_rgb.jpg"/>
          <p:cNvPicPr>
            <a:picLocks noChangeAspect="1"/>
          </p:cNvPicPr>
          <p:nvPr/>
        </p:nvPicPr>
        <p:blipFill>
          <a:blip r:embed="rId3" cstate="print"/>
          <a:stretch>
            <a:fillRect/>
          </a:stretch>
        </p:blipFill>
        <p:spPr>
          <a:xfrm>
            <a:off x="0" y="5214950"/>
            <a:ext cx="9144000" cy="1643050"/>
          </a:xfrm>
          <a:prstGeom prst="rect">
            <a:avLst/>
          </a:prstGeom>
        </p:spPr>
      </p:pic>
    </p:spTree>
    <p:extLst>
      <p:ext uri="{BB962C8B-B14F-4D97-AF65-F5344CB8AC3E}">
        <p14:creationId xmlns:p14="http://schemas.microsoft.com/office/powerpoint/2010/main" val="27819003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850963"/>
            <a:ext cx="7772400" cy="792087"/>
          </a:xfrm>
        </p:spPr>
        <p:txBody>
          <a:bodyPr>
            <a:noAutofit/>
          </a:bodyPr>
          <a:lstStyle/>
          <a:p>
            <a:r>
              <a:rPr lang="en-AU" sz="2400" i="1" dirty="0"/>
              <a:t>Caritas Christi Urget Nos</a:t>
            </a:r>
            <a:r>
              <a:rPr lang="en-AU" sz="2400" dirty="0"/>
              <a:t>: The Love of Christ Impels Us</a:t>
            </a:r>
          </a:p>
        </p:txBody>
      </p:sp>
      <p:sp>
        <p:nvSpPr>
          <p:cNvPr id="3" name="Subtitle 2"/>
          <p:cNvSpPr>
            <a:spLocks noGrp="1"/>
          </p:cNvSpPr>
          <p:nvPr>
            <p:ph type="subTitle" idx="1"/>
          </p:nvPr>
        </p:nvSpPr>
        <p:spPr>
          <a:xfrm>
            <a:off x="1259632" y="2276872"/>
            <a:ext cx="6400800" cy="3218985"/>
          </a:xfrm>
        </p:spPr>
        <p:txBody>
          <a:bodyPr>
            <a:normAutofit/>
          </a:bodyPr>
          <a:lstStyle/>
          <a:p>
            <a:pPr algn="l"/>
            <a:r>
              <a:rPr lang="en-AU" sz="2800" dirty="0">
                <a:solidFill>
                  <a:srgbClr val="002060"/>
                </a:solidFill>
              </a:rPr>
              <a:t>What are the clarifying questions that will help promote and embed understanding and experience of this indicator at CLC?</a:t>
            </a:r>
          </a:p>
        </p:txBody>
      </p:sp>
      <p:pic>
        <p:nvPicPr>
          <p:cNvPr id="4" name="Picture 3" descr="MAM_wave_1_PMS267_rgb.jpg"/>
          <p:cNvPicPr>
            <a:picLocks noChangeAspect="1"/>
          </p:cNvPicPr>
          <p:nvPr/>
        </p:nvPicPr>
        <p:blipFill>
          <a:blip r:embed="rId3" cstate="print"/>
          <a:stretch>
            <a:fillRect/>
          </a:stretch>
        </p:blipFill>
        <p:spPr>
          <a:xfrm>
            <a:off x="0" y="5214950"/>
            <a:ext cx="9144000" cy="1643050"/>
          </a:xfrm>
          <a:prstGeom prst="rect">
            <a:avLst/>
          </a:prstGeom>
        </p:spPr>
      </p:pic>
    </p:spTree>
    <p:extLst>
      <p:ext uri="{BB962C8B-B14F-4D97-AF65-F5344CB8AC3E}">
        <p14:creationId xmlns:p14="http://schemas.microsoft.com/office/powerpoint/2010/main" val="30475611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850963"/>
            <a:ext cx="7772400" cy="792087"/>
          </a:xfrm>
        </p:spPr>
        <p:txBody>
          <a:bodyPr>
            <a:noAutofit/>
          </a:bodyPr>
          <a:lstStyle/>
          <a:p>
            <a:r>
              <a:rPr lang="en-AU" sz="2800" dirty="0"/>
              <a:t>In the context of CLC in 2018 and beyond..</a:t>
            </a:r>
          </a:p>
        </p:txBody>
      </p:sp>
      <p:sp>
        <p:nvSpPr>
          <p:cNvPr id="3" name="Subtitle 2"/>
          <p:cNvSpPr>
            <a:spLocks noGrp="1"/>
          </p:cNvSpPr>
          <p:nvPr>
            <p:ph type="subTitle" idx="1"/>
          </p:nvPr>
        </p:nvSpPr>
        <p:spPr>
          <a:xfrm>
            <a:off x="611560" y="1916831"/>
            <a:ext cx="7160840" cy="3024337"/>
          </a:xfrm>
        </p:spPr>
        <p:txBody>
          <a:bodyPr>
            <a:normAutofit fontScale="92500" lnSpcReduction="20000"/>
          </a:bodyPr>
          <a:lstStyle/>
          <a:p>
            <a:endParaRPr lang="en-AU" dirty="0"/>
          </a:p>
          <a:p>
            <a:pPr marL="457200" indent="-457200" algn="l">
              <a:buFont typeface="Arial" panose="020B0604020202020204" pitchFamily="34" charset="0"/>
              <a:buChar char="•"/>
            </a:pPr>
            <a:r>
              <a:rPr lang="en-AU" dirty="0"/>
              <a:t>How will you collaborate to enliven and embed this document in the life of CLC?</a:t>
            </a:r>
          </a:p>
          <a:p>
            <a:pPr marL="457200" indent="-457200" algn="l">
              <a:buFont typeface="Arial" panose="020B0604020202020204" pitchFamily="34" charset="0"/>
              <a:buChar char="•"/>
            </a:pPr>
            <a:r>
              <a:rPr lang="en-AU" dirty="0"/>
              <a:t>How will you </a:t>
            </a:r>
            <a:r>
              <a:rPr lang="en-AU" i="1" dirty="0">
                <a:solidFill>
                  <a:srgbClr val="7030A0"/>
                </a:solidFill>
              </a:rPr>
              <a:t>define</a:t>
            </a:r>
            <a:r>
              <a:rPr lang="en-AU" dirty="0"/>
              <a:t>, </a:t>
            </a:r>
            <a:r>
              <a:rPr lang="en-AU" i="1" dirty="0">
                <a:solidFill>
                  <a:srgbClr val="7030A0"/>
                </a:solidFill>
              </a:rPr>
              <a:t>measure</a:t>
            </a:r>
            <a:r>
              <a:rPr lang="en-AU" dirty="0"/>
              <a:t> and </a:t>
            </a:r>
            <a:r>
              <a:rPr lang="en-AU" i="1" dirty="0">
                <a:solidFill>
                  <a:srgbClr val="7030A0"/>
                </a:solidFill>
              </a:rPr>
              <a:t>monitor</a:t>
            </a:r>
            <a:r>
              <a:rPr lang="en-AU" dirty="0"/>
              <a:t>  your individual and collective outcomes in relation to ‘</a:t>
            </a:r>
            <a:r>
              <a:rPr lang="en-AU" b="1" i="1" dirty="0"/>
              <a:t>By this everyone will know…’  </a:t>
            </a:r>
          </a:p>
        </p:txBody>
      </p:sp>
      <p:pic>
        <p:nvPicPr>
          <p:cNvPr id="4" name="Picture 3" descr="MAM_wave_1_PMS267_rgb.jpg"/>
          <p:cNvPicPr>
            <a:picLocks noChangeAspect="1"/>
          </p:cNvPicPr>
          <p:nvPr/>
        </p:nvPicPr>
        <p:blipFill>
          <a:blip r:embed="rId3" cstate="print"/>
          <a:stretch>
            <a:fillRect/>
          </a:stretch>
        </p:blipFill>
        <p:spPr>
          <a:xfrm>
            <a:off x="0" y="5214950"/>
            <a:ext cx="9144000" cy="1643050"/>
          </a:xfrm>
          <a:prstGeom prst="rect">
            <a:avLst/>
          </a:prstGeom>
        </p:spPr>
      </p:pic>
    </p:spTree>
    <p:extLst>
      <p:ext uri="{BB962C8B-B14F-4D97-AF65-F5344CB8AC3E}">
        <p14:creationId xmlns:p14="http://schemas.microsoft.com/office/powerpoint/2010/main" val="16678245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5984" y="476672"/>
            <a:ext cx="7772400" cy="1008111"/>
          </a:xfrm>
        </p:spPr>
        <p:txBody>
          <a:bodyPr>
            <a:noAutofit/>
          </a:bodyPr>
          <a:lstStyle/>
          <a:p>
            <a:r>
              <a:rPr lang="en-AU" sz="2800" b="1" i="1" dirty="0"/>
              <a:t>By this everyone will know…</a:t>
            </a:r>
            <a:r>
              <a:rPr lang="en-AU" sz="2800" dirty="0"/>
              <a:t>possible next steps:</a:t>
            </a:r>
          </a:p>
        </p:txBody>
      </p:sp>
      <p:sp>
        <p:nvSpPr>
          <p:cNvPr id="3" name="Subtitle 2"/>
          <p:cNvSpPr>
            <a:spLocks noGrp="1"/>
          </p:cNvSpPr>
          <p:nvPr>
            <p:ph type="subTitle" idx="1"/>
          </p:nvPr>
        </p:nvSpPr>
        <p:spPr>
          <a:xfrm>
            <a:off x="467544" y="1772816"/>
            <a:ext cx="7848872" cy="3442133"/>
          </a:xfrm>
        </p:spPr>
        <p:txBody>
          <a:bodyPr>
            <a:normAutofit/>
          </a:bodyPr>
          <a:lstStyle/>
          <a:p>
            <a:pPr algn="l"/>
            <a:r>
              <a:rPr lang="en-AU" sz="2000" dirty="0"/>
              <a:t>Consider the other 4 indicators in the light of these 3 questions…</a:t>
            </a:r>
          </a:p>
          <a:p>
            <a:pPr algn="l"/>
            <a:r>
              <a:rPr lang="en-US" sz="2400" i="1" dirty="0">
                <a:solidFill>
                  <a:srgbClr val="7030A0"/>
                </a:solidFill>
                <a:cs typeface="Arial"/>
              </a:rPr>
              <a:t>How do you understand this indicator and lead others to understand/experience this across your leadership responsibility?</a:t>
            </a:r>
          </a:p>
          <a:p>
            <a:pPr algn="l"/>
            <a:r>
              <a:rPr lang="en-AU" sz="2400" i="1" dirty="0">
                <a:solidFill>
                  <a:srgbClr val="7030A0"/>
                </a:solidFill>
              </a:rPr>
              <a:t>How do we/other members of the Leadership Team experience your understanding and carriage of this indicator?</a:t>
            </a:r>
          </a:p>
          <a:p>
            <a:pPr algn="l"/>
            <a:r>
              <a:rPr lang="en-AU" sz="2400" i="1" dirty="0">
                <a:solidFill>
                  <a:srgbClr val="7030A0"/>
                </a:solidFill>
              </a:rPr>
              <a:t>What are the clarifying questions that will help promote and embed understanding and experience of this indicator at CLC?</a:t>
            </a:r>
          </a:p>
          <a:p>
            <a:pPr algn="l"/>
            <a:endParaRPr lang="en-AU" sz="2400" i="1" dirty="0">
              <a:solidFill>
                <a:srgbClr val="7030A0"/>
              </a:solidFill>
            </a:endParaRPr>
          </a:p>
          <a:p>
            <a:pPr algn="l"/>
            <a:endParaRPr lang="en-AU" sz="2000" dirty="0"/>
          </a:p>
        </p:txBody>
      </p:sp>
      <p:pic>
        <p:nvPicPr>
          <p:cNvPr id="4" name="Picture 3" descr="MAM_wave_1_PMS267_rgb.jpg"/>
          <p:cNvPicPr>
            <a:picLocks noChangeAspect="1"/>
          </p:cNvPicPr>
          <p:nvPr/>
        </p:nvPicPr>
        <p:blipFill>
          <a:blip r:embed="rId3" cstate="print"/>
          <a:stretch>
            <a:fillRect/>
          </a:stretch>
        </p:blipFill>
        <p:spPr>
          <a:xfrm>
            <a:off x="0" y="5214950"/>
            <a:ext cx="9144000" cy="1643050"/>
          </a:xfrm>
          <a:prstGeom prst="rect">
            <a:avLst/>
          </a:prstGeom>
        </p:spPr>
      </p:pic>
    </p:spTree>
    <p:extLst>
      <p:ext uri="{BB962C8B-B14F-4D97-AF65-F5344CB8AC3E}">
        <p14:creationId xmlns:p14="http://schemas.microsoft.com/office/powerpoint/2010/main" val="38265761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2707510"/>
            <a:ext cx="7772400" cy="792087"/>
          </a:xfrm>
        </p:spPr>
        <p:txBody>
          <a:bodyPr>
            <a:noAutofit/>
          </a:bodyPr>
          <a:lstStyle/>
          <a:p>
            <a:br>
              <a:rPr lang="en-AU" sz="2800" dirty="0"/>
            </a:br>
            <a:endParaRPr lang="en-AU" sz="2800" dirty="0"/>
          </a:p>
        </p:txBody>
      </p:sp>
      <p:sp>
        <p:nvSpPr>
          <p:cNvPr id="3" name="Subtitle 2"/>
          <p:cNvSpPr>
            <a:spLocks noGrp="1"/>
          </p:cNvSpPr>
          <p:nvPr>
            <p:ph type="subTitle" idx="1"/>
          </p:nvPr>
        </p:nvSpPr>
        <p:spPr>
          <a:xfrm>
            <a:off x="467544" y="548681"/>
            <a:ext cx="7304856" cy="1008111"/>
          </a:xfrm>
        </p:spPr>
        <p:txBody>
          <a:bodyPr>
            <a:normAutofit fontScale="55000" lnSpcReduction="20000"/>
          </a:bodyPr>
          <a:lstStyle/>
          <a:p>
            <a:r>
              <a:rPr lang="en-AU" i="1" dirty="0">
                <a:solidFill>
                  <a:srgbClr val="7030A0"/>
                </a:solidFill>
              </a:rPr>
              <a:t>Memory and the vision of possibility, through imagination create a future.’</a:t>
            </a:r>
          </a:p>
          <a:p>
            <a:r>
              <a:rPr lang="en-AU" sz="2000" i="1" dirty="0">
                <a:solidFill>
                  <a:srgbClr val="7030A0"/>
                </a:solidFill>
              </a:rPr>
              <a:t>Rev David Ransom</a:t>
            </a:r>
            <a:br>
              <a:rPr lang="en-AU" dirty="0"/>
            </a:br>
            <a:endParaRPr lang="en-AU" dirty="0"/>
          </a:p>
          <a:p>
            <a:endParaRPr lang="en-AU" dirty="0"/>
          </a:p>
        </p:txBody>
      </p:sp>
      <p:pic>
        <p:nvPicPr>
          <p:cNvPr id="4" name="Picture 3" descr="MAM_wave_1_PMS267_rgb.jpg"/>
          <p:cNvPicPr>
            <a:picLocks noChangeAspect="1"/>
          </p:cNvPicPr>
          <p:nvPr/>
        </p:nvPicPr>
        <p:blipFill>
          <a:blip r:embed="rId3" cstate="print"/>
          <a:stretch>
            <a:fillRect/>
          </a:stretch>
        </p:blipFill>
        <p:spPr>
          <a:xfrm>
            <a:off x="0" y="5214950"/>
            <a:ext cx="9144000" cy="1643050"/>
          </a:xfrm>
          <a:prstGeom prst="rect">
            <a:avLst/>
          </a:prstGeom>
        </p:spPr>
      </p:pic>
      <p:pic>
        <p:nvPicPr>
          <p:cNvPr id="5" name="Picture 4" descr="http://www.msm.qld.edu.au/wp-content/uploads/2013/12/Mary-Aikenhead-Candles.jpg">
            <a:extLst>
              <a:ext uri="{FF2B5EF4-FFF2-40B4-BE49-F238E27FC236}">
                <a16:creationId xmlns:a16="http://schemas.microsoft.com/office/drawing/2014/main" id="{1187BB76-4D29-4A17-9D5E-602FAF3ADB54}"/>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301216" y="2009085"/>
            <a:ext cx="4045632" cy="3208758"/>
          </a:xfrm>
          <a:prstGeom prst="rect">
            <a:avLst/>
          </a:prstGeom>
          <a:noFill/>
          <a:ln>
            <a:noFill/>
          </a:ln>
        </p:spPr>
      </p:pic>
    </p:spTree>
    <p:extLst>
      <p:ext uri="{BB962C8B-B14F-4D97-AF65-F5344CB8AC3E}">
        <p14:creationId xmlns:p14="http://schemas.microsoft.com/office/powerpoint/2010/main" val="3325851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68760"/>
            <a:ext cx="7774632" cy="1152128"/>
          </a:xfrm>
        </p:spPr>
        <p:txBody>
          <a:bodyPr>
            <a:normAutofit fontScale="90000"/>
          </a:bodyPr>
          <a:lstStyle/>
          <a:p>
            <a:r>
              <a:rPr lang="en-AU" sz="2400" dirty="0"/>
              <a:t>Catholic Ladies’ College Leadership Team Workshop:</a:t>
            </a:r>
            <a:br>
              <a:rPr lang="en-AU" sz="2400" dirty="0"/>
            </a:br>
            <a:br>
              <a:rPr lang="en-AU" sz="2400" dirty="0"/>
            </a:br>
            <a:r>
              <a:rPr lang="en-AU" sz="2700" i="1" dirty="0"/>
              <a:t>By this everyone will know…..</a:t>
            </a:r>
            <a:br>
              <a:rPr lang="en-AU" sz="2400" i="1" dirty="0"/>
            </a:br>
            <a:endParaRPr lang="en-AU" sz="2400" i="1" dirty="0"/>
          </a:p>
        </p:txBody>
      </p:sp>
      <p:sp>
        <p:nvSpPr>
          <p:cNvPr id="3" name="Subtitle 2"/>
          <p:cNvSpPr>
            <a:spLocks noGrp="1"/>
          </p:cNvSpPr>
          <p:nvPr>
            <p:ph type="subTitle" idx="1"/>
          </p:nvPr>
        </p:nvSpPr>
        <p:spPr>
          <a:xfrm>
            <a:off x="1371600" y="2708920"/>
            <a:ext cx="6400800" cy="792088"/>
          </a:xfrm>
        </p:spPr>
        <p:txBody>
          <a:bodyPr>
            <a:normAutofit/>
          </a:bodyPr>
          <a:lstStyle/>
          <a:p>
            <a:r>
              <a:rPr lang="en-AU" sz="2000" dirty="0"/>
              <a:t>6 August,  2018</a:t>
            </a:r>
          </a:p>
        </p:txBody>
      </p:sp>
      <p:pic>
        <p:nvPicPr>
          <p:cNvPr id="4" name="Picture 3" descr="MAM_wave_1_PMS267_rgb.jpg"/>
          <p:cNvPicPr>
            <a:picLocks noChangeAspect="1"/>
          </p:cNvPicPr>
          <p:nvPr/>
        </p:nvPicPr>
        <p:blipFill>
          <a:blip r:embed="rId3" cstate="print"/>
          <a:stretch>
            <a:fillRect/>
          </a:stretch>
        </p:blipFill>
        <p:spPr>
          <a:xfrm>
            <a:off x="0" y="5214950"/>
            <a:ext cx="9144000" cy="164305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16633"/>
            <a:ext cx="7772400" cy="432047"/>
          </a:xfrm>
        </p:spPr>
        <p:txBody>
          <a:bodyPr>
            <a:noAutofit/>
          </a:bodyPr>
          <a:lstStyle/>
          <a:p>
            <a:r>
              <a:rPr lang="en-AU" sz="2000" dirty="0">
                <a:solidFill>
                  <a:srgbClr val="0070C0"/>
                </a:solidFill>
              </a:rPr>
              <a:t>Prayer</a:t>
            </a:r>
          </a:p>
        </p:txBody>
      </p:sp>
      <p:sp>
        <p:nvSpPr>
          <p:cNvPr id="3" name="Subtitle 2"/>
          <p:cNvSpPr>
            <a:spLocks noGrp="1"/>
          </p:cNvSpPr>
          <p:nvPr>
            <p:ph type="subTitle" idx="1"/>
          </p:nvPr>
        </p:nvSpPr>
        <p:spPr>
          <a:xfrm>
            <a:off x="683568" y="692696"/>
            <a:ext cx="7848872" cy="4522253"/>
          </a:xfrm>
        </p:spPr>
        <p:txBody>
          <a:bodyPr>
            <a:normAutofit/>
          </a:bodyPr>
          <a:lstStyle/>
          <a:p>
            <a:pPr algn="l"/>
            <a:endParaRPr lang="en-AU" sz="2400" i="1" dirty="0">
              <a:solidFill>
                <a:srgbClr val="7030A0"/>
              </a:solidFill>
            </a:endParaRPr>
          </a:p>
          <a:p>
            <a:pPr algn="l"/>
            <a:r>
              <a:rPr lang="en-AU" sz="2400" i="1" dirty="0">
                <a:solidFill>
                  <a:srgbClr val="7030A0"/>
                </a:solidFill>
              </a:rPr>
              <a:t>No longer do I call you servants, for a servant does not understand what his master is doing. But I have called you friends, because everything I have learned from my Father I have made known to you. You did not choose  me, but I chose you. And I appointed you to go and bear fruit- fruit that will remain – so that whatever you ask the father in my name, He will give you. This is my command: Love one another.</a:t>
            </a:r>
          </a:p>
          <a:p>
            <a:pPr algn="l"/>
            <a:r>
              <a:rPr lang="en-AU" sz="1600" i="1" dirty="0">
                <a:solidFill>
                  <a:srgbClr val="7030A0"/>
                </a:solidFill>
              </a:rPr>
              <a:t>John 15:14-17</a:t>
            </a:r>
          </a:p>
          <a:p>
            <a:pPr algn="l"/>
            <a:endParaRPr lang="en-AU" sz="1600" i="1" dirty="0">
              <a:solidFill>
                <a:srgbClr val="7030A0"/>
              </a:solidFill>
            </a:endParaRPr>
          </a:p>
          <a:p>
            <a:pPr algn="l"/>
            <a:r>
              <a:rPr lang="en-AU" sz="2000" i="1" dirty="0">
                <a:solidFill>
                  <a:srgbClr val="0070C0"/>
                </a:solidFill>
              </a:rPr>
              <a:t>Share your chosen image/symbol for ‘ The Love of Christ impels us.’  Why? </a:t>
            </a:r>
          </a:p>
        </p:txBody>
      </p:sp>
      <p:pic>
        <p:nvPicPr>
          <p:cNvPr id="4" name="Picture 3" descr="MAM_wave_1_PMS267_rgb.jpg"/>
          <p:cNvPicPr>
            <a:picLocks noChangeAspect="1"/>
          </p:cNvPicPr>
          <p:nvPr/>
        </p:nvPicPr>
        <p:blipFill>
          <a:blip r:embed="rId3" cstate="print"/>
          <a:stretch>
            <a:fillRect/>
          </a:stretch>
        </p:blipFill>
        <p:spPr>
          <a:xfrm>
            <a:off x="0" y="5214950"/>
            <a:ext cx="9144000" cy="1643050"/>
          </a:xfrm>
          <a:prstGeom prst="rect">
            <a:avLst/>
          </a:prstGeom>
        </p:spPr>
      </p:pic>
    </p:spTree>
    <p:extLst>
      <p:ext uri="{BB962C8B-B14F-4D97-AF65-F5344CB8AC3E}">
        <p14:creationId xmlns:p14="http://schemas.microsoft.com/office/powerpoint/2010/main" val="2996894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850963"/>
            <a:ext cx="7772400" cy="792087"/>
          </a:xfrm>
        </p:spPr>
        <p:txBody>
          <a:bodyPr>
            <a:noAutofit/>
          </a:bodyPr>
          <a:lstStyle/>
          <a:p>
            <a:r>
              <a:rPr lang="en-AU" sz="2400" dirty="0"/>
              <a:t>Purpose and Goals of today…</a:t>
            </a:r>
          </a:p>
        </p:txBody>
      </p:sp>
      <p:sp>
        <p:nvSpPr>
          <p:cNvPr id="3" name="Subtitle 2"/>
          <p:cNvSpPr>
            <a:spLocks noGrp="1"/>
          </p:cNvSpPr>
          <p:nvPr>
            <p:ph type="subTitle" idx="1"/>
          </p:nvPr>
        </p:nvSpPr>
        <p:spPr>
          <a:xfrm>
            <a:off x="1371600" y="1995964"/>
            <a:ext cx="6400800" cy="3218985"/>
          </a:xfrm>
        </p:spPr>
        <p:txBody>
          <a:bodyPr>
            <a:normAutofit/>
          </a:bodyPr>
          <a:lstStyle/>
          <a:p>
            <a:pPr algn="l"/>
            <a:endParaRPr lang="en-AU" sz="2400" dirty="0"/>
          </a:p>
          <a:p>
            <a:pPr algn="l"/>
            <a:r>
              <a:rPr lang="en-AU" sz="2400" dirty="0">
                <a:solidFill>
                  <a:schemeClr val="tx1"/>
                </a:solidFill>
              </a:rPr>
              <a:t>1. Build Leadership Team familiarity and confidence in leading ‘By this everyone will know’</a:t>
            </a:r>
          </a:p>
          <a:p>
            <a:pPr algn="l"/>
            <a:endParaRPr lang="en-AU" sz="2400" dirty="0">
              <a:solidFill>
                <a:schemeClr val="tx1"/>
              </a:solidFill>
            </a:endParaRPr>
          </a:p>
          <a:p>
            <a:pPr algn="l"/>
            <a:r>
              <a:rPr lang="en-AU" sz="2400" dirty="0">
                <a:solidFill>
                  <a:schemeClr val="tx1"/>
                </a:solidFill>
              </a:rPr>
              <a:t>2. Begin the journey of embedding ‘ By this everyone will know’ into the fabric of Catholic Ladies’ College.</a:t>
            </a:r>
          </a:p>
        </p:txBody>
      </p:sp>
      <p:pic>
        <p:nvPicPr>
          <p:cNvPr id="4" name="Picture 3" descr="MAM_wave_1_PMS267_rgb.jpg"/>
          <p:cNvPicPr>
            <a:picLocks noChangeAspect="1"/>
          </p:cNvPicPr>
          <p:nvPr/>
        </p:nvPicPr>
        <p:blipFill>
          <a:blip r:embed="rId3" cstate="print"/>
          <a:stretch>
            <a:fillRect/>
          </a:stretch>
        </p:blipFill>
        <p:spPr>
          <a:xfrm>
            <a:off x="0" y="5214950"/>
            <a:ext cx="9144000" cy="1643050"/>
          </a:xfrm>
          <a:prstGeom prst="rect">
            <a:avLst/>
          </a:prstGeom>
        </p:spPr>
      </p:pic>
    </p:spTree>
    <p:extLst>
      <p:ext uri="{BB962C8B-B14F-4D97-AF65-F5344CB8AC3E}">
        <p14:creationId xmlns:p14="http://schemas.microsoft.com/office/powerpoint/2010/main" val="4077801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850963"/>
            <a:ext cx="7772400" cy="792087"/>
          </a:xfrm>
        </p:spPr>
        <p:txBody>
          <a:bodyPr>
            <a:noAutofit/>
          </a:bodyPr>
          <a:lstStyle/>
          <a:p>
            <a:r>
              <a:rPr lang="en-AU" sz="2800" dirty="0"/>
              <a:t>‘</a:t>
            </a:r>
            <a:r>
              <a:rPr lang="en-AU" sz="2800" i="1" dirty="0"/>
              <a:t>By this everyone will know…’</a:t>
            </a:r>
            <a:br>
              <a:rPr lang="en-AU" sz="2800" dirty="0"/>
            </a:br>
            <a:r>
              <a:rPr lang="en-AU" sz="2800" dirty="0"/>
              <a:t>Context, journey  &amp; overview: </a:t>
            </a:r>
          </a:p>
        </p:txBody>
      </p:sp>
      <p:sp>
        <p:nvSpPr>
          <p:cNvPr id="3" name="Subtitle 2"/>
          <p:cNvSpPr>
            <a:spLocks noGrp="1"/>
          </p:cNvSpPr>
          <p:nvPr>
            <p:ph type="subTitle" idx="1"/>
          </p:nvPr>
        </p:nvSpPr>
        <p:spPr>
          <a:xfrm>
            <a:off x="1371600" y="1995964"/>
            <a:ext cx="6400800" cy="3218985"/>
          </a:xfrm>
        </p:spPr>
        <p:txBody>
          <a:bodyPr>
            <a:normAutofit fontScale="92500"/>
          </a:bodyPr>
          <a:lstStyle/>
          <a:p>
            <a:pPr marL="342900" indent="-342900" algn="l">
              <a:buFont typeface="Arial" panose="020B0604020202020204" pitchFamily="34" charset="0"/>
              <a:buChar char="•"/>
            </a:pPr>
            <a:r>
              <a:rPr lang="en-AU" sz="2400" dirty="0"/>
              <a:t>Mary Aikenhead Education Advisory Council, 2013</a:t>
            </a:r>
          </a:p>
          <a:p>
            <a:pPr marL="342900" indent="-342900" algn="l">
              <a:buFont typeface="Arial" panose="020B0604020202020204" pitchFamily="34" charset="0"/>
              <a:buChar char="•"/>
            </a:pPr>
            <a:r>
              <a:rPr lang="en-AU" sz="2400" dirty="0"/>
              <a:t>Consultative and iterative process involving a series of meetings throughout 2014 &amp; 2015  MAEAC, Principals, Boards,  Leadership Teams</a:t>
            </a:r>
          </a:p>
          <a:p>
            <a:pPr marL="342900" indent="-342900" algn="l">
              <a:buFont typeface="Arial" panose="020B0604020202020204" pitchFamily="34" charset="0"/>
              <a:buChar char="•"/>
            </a:pPr>
            <a:r>
              <a:rPr lang="en-AU" sz="2400" dirty="0"/>
              <a:t>Draft document 2016</a:t>
            </a:r>
          </a:p>
          <a:p>
            <a:pPr marL="342900" indent="-342900" algn="l">
              <a:buFont typeface="Arial" panose="020B0604020202020204" pitchFamily="34" charset="0"/>
              <a:buChar char="•"/>
            </a:pPr>
            <a:r>
              <a:rPr lang="en-AU" sz="2400" dirty="0"/>
              <a:t>Promulgation 2017</a:t>
            </a:r>
          </a:p>
          <a:p>
            <a:pPr marL="342900" indent="-342900" algn="l">
              <a:buFont typeface="Arial" panose="020B0604020202020204" pitchFamily="34" charset="0"/>
              <a:buChar char="•"/>
            </a:pPr>
            <a:r>
              <a:rPr lang="en-AU" sz="2400" dirty="0"/>
              <a:t>Embedding in the fabric and journey of each college: 2018 onwards…..</a:t>
            </a:r>
          </a:p>
        </p:txBody>
      </p:sp>
      <p:pic>
        <p:nvPicPr>
          <p:cNvPr id="4" name="Picture 3" descr="MAM_wave_1_PMS267_rgb.jpg"/>
          <p:cNvPicPr>
            <a:picLocks noChangeAspect="1"/>
          </p:cNvPicPr>
          <p:nvPr/>
        </p:nvPicPr>
        <p:blipFill>
          <a:blip r:embed="rId3" cstate="print"/>
          <a:stretch>
            <a:fillRect/>
          </a:stretch>
        </p:blipFill>
        <p:spPr>
          <a:xfrm>
            <a:off x="0" y="5214950"/>
            <a:ext cx="9144000" cy="164305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88640"/>
            <a:ext cx="7772400" cy="1454411"/>
          </a:xfrm>
        </p:spPr>
        <p:txBody>
          <a:bodyPr>
            <a:noAutofit/>
          </a:bodyPr>
          <a:lstStyle/>
          <a:p>
            <a:br>
              <a:rPr lang="en-AU" sz="2800" dirty="0"/>
            </a:br>
            <a:r>
              <a:rPr lang="en-AU" sz="2400" i="1" dirty="0"/>
              <a:t>What is the source of our identity, our value system, benchmarks for our work?</a:t>
            </a:r>
            <a:br>
              <a:rPr lang="en-AU" sz="2400" i="1" dirty="0"/>
            </a:br>
            <a:br>
              <a:rPr lang="en-AU" sz="2800" dirty="0"/>
            </a:br>
            <a:endParaRPr lang="en-AU" sz="2800" dirty="0"/>
          </a:p>
        </p:txBody>
      </p:sp>
      <p:sp>
        <p:nvSpPr>
          <p:cNvPr id="3" name="Subtitle 2"/>
          <p:cNvSpPr>
            <a:spLocks noGrp="1"/>
          </p:cNvSpPr>
          <p:nvPr>
            <p:ph type="subTitle" idx="1"/>
          </p:nvPr>
        </p:nvSpPr>
        <p:spPr>
          <a:xfrm>
            <a:off x="1371600" y="1995965"/>
            <a:ext cx="6400800" cy="3089220"/>
          </a:xfrm>
        </p:spPr>
        <p:txBody>
          <a:bodyPr/>
          <a:lstStyle/>
          <a:p>
            <a:pPr algn="l"/>
            <a:r>
              <a:rPr lang="en-AU" sz="2400" dirty="0"/>
              <a:t>How do we come to define and understand ourselves?</a:t>
            </a:r>
          </a:p>
          <a:p>
            <a:pPr algn="l"/>
            <a:br>
              <a:rPr lang="en-AU" sz="2400" dirty="0"/>
            </a:br>
            <a:r>
              <a:rPr lang="en-AU" sz="2400" dirty="0"/>
              <a:t>How do those in our community – and those outside of it – come to define and understand us?</a:t>
            </a:r>
          </a:p>
          <a:p>
            <a:endParaRPr lang="en-AU" dirty="0"/>
          </a:p>
        </p:txBody>
      </p:sp>
      <p:pic>
        <p:nvPicPr>
          <p:cNvPr id="4" name="Picture 3" descr="MAM_wave_1_PMS267_rgb.jpg"/>
          <p:cNvPicPr>
            <a:picLocks noChangeAspect="1"/>
          </p:cNvPicPr>
          <p:nvPr/>
        </p:nvPicPr>
        <p:blipFill>
          <a:blip r:embed="rId3" cstate="print"/>
          <a:stretch>
            <a:fillRect/>
          </a:stretch>
        </p:blipFill>
        <p:spPr>
          <a:xfrm>
            <a:off x="0" y="5214950"/>
            <a:ext cx="9144000" cy="1643050"/>
          </a:xfrm>
          <a:prstGeom prst="rect">
            <a:avLst/>
          </a:prstGeom>
        </p:spPr>
      </p:pic>
    </p:spTree>
    <p:extLst>
      <p:ext uri="{BB962C8B-B14F-4D97-AF65-F5344CB8AC3E}">
        <p14:creationId xmlns:p14="http://schemas.microsoft.com/office/powerpoint/2010/main" val="1173465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850963"/>
            <a:ext cx="7772400" cy="792087"/>
          </a:xfrm>
        </p:spPr>
        <p:txBody>
          <a:bodyPr>
            <a:noAutofit/>
          </a:bodyPr>
          <a:lstStyle/>
          <a:p>
            <a:endParaRPr lang="en-AU" sz="2800" dirty="0"/>
          </a:p>
        </p:txBody>
      </p:sp>
      <p:sp>
        <p:nvSpPr>
          <p:cNvPr id="3" name="Subtitle 2"/>
          <p:cNvSpPr>
            <a:spLocks noGrp="1"/>
          </p:cNvSpPr>
          <p:nvPr>
            <p:ph type="subTitle" idx="1"/>
          </p:nvPr>
        </p:nvSpPr>
        <p:spPr>
          <a:xfrm>
            <a:off x="755576" y="1995964"/>
            <a:ext cx="7016824" cy="3218985"/>
          </a:xfrm>
        </p:spPr>
        <p:txBody>
          <a:bodyPr/>
          <a:lstStyle/>
          <a:p>
            <a:pPr algn="l"/>
            <a:endParaRPr lang="en-AU" sz="2400" dirty="0"/>
          </a:p>
          <a:p>
            <a:pPr algn="l"/>
            <a:r>
              <a:rPr lang="en-AU" sz="3600" i="1" dirty="0"/>
              <a:t>By this Everyone will know…..</a:t>
            </a:r>
            <a:br>
              <a:rPr lang="en-AU" sz="2400" dirty="0"/>
            </a:br>
            <a:endParaRPr lang="en-AU" sz="2400" dirty="0"/>
          </a:p>
          <a:p>
            <a:pPr algn="l"/>
            <a:endParaRPr lang="en-AU" dirty="0"/>
          </a:p>
        </p:txBody>
      </p:sp>
      <p:pic>
        <p:nvPicPr>
          <p:cNvPr id="4" name="Picture 3" descr="MAM_wave_1_PMS267_rgb.jpg"/>
          <p:cNvPicPr>
            <a:picLocks noChangeAspect="1"/>
          </p:cNvPicPr>
          <p:nvPr/>
        </p:nvPicPr>
        <p:blipFill>
          <a:blip r:embed="rId3" cstate="print"/>
          <a:stretch>
            <a:fillRect/>
          </a:stretch>
        </p:blipFill>
        <p:spPr>
          <a:xfrm>
            <a:off x="0" y="5214950"/>
            <a:ext cx="9144000" cy="1643050"/>
          </a:xfrm>
          <a:prstGeom prst="rect">
            <a:avLst/>
          </a:prstGeom>
        </p:spPr>
      </p:pic>
    </p:spTree>
    <p:extLst>
      <p:ext uri="{BB962C8B-B14F-4D97-AF65-F5344CB8AC3E}">
        <p14:creationId xmlns:p14="http://schemas.microsoft.com/office/powerpoint/2010/main" val="1410500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4705"/>
            <a:ext cx="7772400" cy="936103"/>
          </a:xfrm>
        </p:spPr>
        <p:txBody>
          <a:bodyPr>
            <a:normAutofit/>
          </a:bodyPr>
          <a:lstStyle/>
          <a:p>
            <a:r>
              <a:rPr lang="en-AU" sz="3200" i="1" dirty="0"/>
              <a:t>By this everyone will know….</a:t>
            </a:r>
          </a:p>
        </p:txBody>
      </p:sp>
      <p:sp>
        <p:nvSpPr>
          <p:cNvPr id="3" name="Subtitle 2"/>
          <p:cNvSpPr>
            <a:spLocks noGrp="1"/>
          </p:cNvSpPr>
          <p:nvPr>
            <p:ph type="subTitle" idx="1"/>
          </p:nvPr>
        </p:nvSpPr>
        <p:spPr>
          <a:xfrm>
            <a:off x="1259632" y="1844824"/>
            <a:ext cx="6400800" cy="3456384"/>
          </a:xfrm>
        </p:spPr>
        <p:txBody>
          <a:bodyPr>
            <a:normAutofit fontScale="55000" lnSpcReduction="20000"/>
          </a:bodyPr>
          <a:lstStyle/>
          <a:p>
            <a:pPr algn="l"/>
            <a:r>
              <a:rPr lang="en-AU" dirty="0"/>
              <a:t>Guiding, foundational, working document with scope to contextualise in own setting.</a:t>
            </a:r>
          </a:p>
          <a:p>
            <a:pPr algn="l"/>
            <a:r>
              <a:rPr lang="en-AU" u="sng" dirty="0"/>
              <a:t>Structure of the document: </a:t>
            </a:r>
          </a:p>
          <a:p>
            <a:pPr algn="l">
              <a:buFont typeface="+mj-lt"/>
              <a:buAutoNum type="arabicPeriod"/>
            </a:pPr>
            <a:r>
              <a:rPr lang="en-AU" dirty="0"/>
              <a:t>Context MAM/MAE Strategic Intentions</a:t>
            </a:r>
          </a:p>
          <a:p>
            <a:pPr algn="l">
              <a:buFont typeface="+mj-lt"/>
              <a:buAutoNum type="arabicPeriod"/>
            </a:pPr>
            <a:r>
              <a:rPr lang="en-AU" dirty="0"/>
              <a:t>Preamble, context of Mary Aikenhead Ministries: Enduring, Expressive and Evolving stories</a:t>
            </a:r>
          </a:p>
          <a:p>
            <a:pPr algn="l">
              <a:buFont typeface="+mj-lt"/>
              <a:buAutoNum type="arabicPeriod"/>
            </a:pPr>
            <a:r>
              <a:rPr lang="en-AU" dirty="0"/>
              <a:t>Catholic Nature of MAM Schools, reference to Church documents</a:t>
            </a:r>
          </a:p>
          <a:p>
            <a:pPr algn="l">
              <a:buFont typeface="+mj-lt"/>
              <a:buAutoNum type="arabicPeriod"/>
            </a:pPr>
            <a:r>
              <a:rPr lang="en-AU" dirty="0"/>
              <a:t>Overarching Statement: : ‘Love of Christ impels’, strong notion of Stewardship</a:t>
            </a:r>
          </a:p>
          <a:p>
            <a:pPr algn="l">
              <a:buFont typeface="+mj-lt"/>
              <a:buAutoNum type="arabicPeriod"/>
            </a:pPr>
            <a:r>
              <a:rPr lang="en-AU" dirty="0"/>
              <a:t>Contemporary Indicators X 5. these are the cultural characteristics, they are inter related and underpinned by the MAM Values of Love, Justice, Compassion and Hope </a:t>
            </a:r>
          </a:p>
          <a:p>
            <a:endParaRPr lang="en-AU" dirty="0"/>
          </a:p>
        </p:txBody>
      </p:sp>
      <p:pic>
        <p:nvPicPr>
          <p:cNvPr id="4" name="Picture 3" descr="MAM_wave_1_PMS267_rgb.jpg"/>
          <p:cNvPicPr>
            <a:picLocks noChangeAspect="1"/>
          </p:cNvPicPr>
          <p:nvPr/>
        </p:nvPicPr>
        <p:blipFill>
          <a:blip r:embed="rId3" cstate="print"/>
          <a:stretch>
            <a:fillRect/>
          </a:stretch>
        </p:blipFill>
        <p:spPr>
          <a:xfrm>
            <a:off x="0" y="5214950"/>
            <a:ext cx="9144000" cy="1643050"/>
          </a:xfrm>
          <a:prstGeom prst="rect">
            <a:avLst/>
          </a:prstGeom>
        </p:spPr>
      </p:pic>
    </p:spTree>
    <p:extLst>
      <p:ext uri="{BB962C8B-B14F-4D97-AF65-F5344CB8AC3E}">
        <p14:creationId xmlns:p14="http://schemas.microsoft.com/office/powerpoint/2010/main" val="187228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454975"/>
            <a:ext cx="7772400" cy="741778"/>
          </a:xfrm>
        </p:spPr>
        <p:txBody>
          <a:bodyPr>
            <a:normAutofit/>
          </a:bodyPr>
          <a:lstStyle/>
          <a:p>
            <a:r>
              <a:rPr lang="en-AU" sz="2800" i="1" dirty="0"/>
              <a:t>‘By this everyone will know…’</a:t>
            </a:r>
          </a:p>
        </p:txBody>
      </p:sp>
      <p:sp>
        <p:nvSpPr>
          <p:cNvPr id="3" name="Subtitle 2"/>
          <p:cNvSpPr>
            <a:spLocks noGrp="1"/>
          </p:cNvSpPr>
          <p:nvPr>
            <p:ph type="subTitle" idx="1"/>
          </p:nvPr>
        </p:nvSpPr>
        <p:spPr>
          <a:xfrm>
            <a:off x="755576" y="1340768"/>
            <a:ext cx="7192888" cy="3744415"/>
          </a:xfrm>
        </p:spPr>
        <p:txBody>
          <a:bodyPr>
            <a:normAutofit fontScale="70000" lnSpcReduction="20000"/>
          </a:bodyPr>
          <a:lstStyle/>
          <a:p>
            <a:pPr algn="l"/>
            <a:r>
              <a:rPr lang="en-AU" b="1" i="1" dirty="0"/>
              <a:t>Catholic colleges under the stewardship of Mary Aikenhead will be known through</a:t>
            </a:r>
            <a:r>
              <a:rPr lang="en-AU" i="1" dirty="0"/>
              <a:t>.. </a:t>
            </a:r>
            <a:r>
              <a:rPr lang="en-AU" dirty="0"/>
              <a:t>Cultural characteristics. </a:t>
            </a:r>
          </a:p>
          <a:p>
            <a:pPr algn="l"/>
            <a:endParaRPr lang="en-AU" dirty="0"/>
          </a:p>
          <a:p>
            <a:pPr algn="l"/>
            <a:r>
              <a:rPr lang="en-AU" b="1" i="1" dirty="0"/>
              <a:t>Catholic colleges under the stewardship of Mary Aikenhead Ministries may evidence this by</a:t>
            </a:r>
            <a:r>
              <a:rPr lang="en-AU" i="1" dirty="0"/>
              <a:t>…</a:t>
            </a:r>
            <a:r>
              <a:rPr lang="en-AU" dirty="0"/>
              <a:t>Evidential characteristics. </a:t>
            </a:r>
          </a:p>
          <a:p>
            <a:pPr algn="l"/>
            <a:endParaRPr lang="en-AU" dirty="0"/>
          </a:p>
          <a:p>
            <a:pPr algn="l"/>
            <a:r>
              <a:rPr lang="en-AU" dirty="0"/>
              <a:t>Enlivening the Mission: journey in growth, journey in collective formation, alignment of our organisation, continual prophetic responses to the signs of the times. About ‘bringing to each person the love tenderness and concern of Christ for those in need.’</a:t>
            </a:r>
          </a:p>
          <a:p>
            <a:endParaRPr lang="en-AU" dirty="0"/>
          </a:p>
        </p:txBody>
      </p:sp>
      <p:pic>
        <p:nvPicPr>
          <p:cNvPr id="4" name="Picture 3" descr="MAM_wave_1_PMS267_rgb.jpg"/>
          <p:cNvPicPr>
            <a:picLocks noChangeAspect="1"/>
          </p:cNvPicPr>
          <p:nvPr/>
        </p:nvPicPr>
        <p:blipFill>
          <a:blip r:embed="rId3" cstate="print"/>
          <a:stretch>
            <a:fillRect/>
          </a:stretch>
        </p:blipFill>
        <p:spPr>
          <a:xfrm>
            <a:off x="0" y="5214950"/>
            <a:ext cx="9144000" cy="1643050"/>
          </a:xfrm>
          <a:prstGeom prst="rect">
            <a:avLst/>
          </a:prstGeom>
        </p:spPr>
      </p:pic>
    </p:spTree>
    <p:extLst>
      <p:ext uri="{BB962C8B-B14F-4D97-AF65-F5344CB8AC3E}">
        <p14:creationId xmlns:p14="http://schemas.microsoft.com/office/powerpoint/2010/main" val="6542039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532</TotalTime>
  <Words>838</Words>
  <Application>Microsoft Office PowerPoint</Application>
  <PresentationFormat>On-screen Show (4:3)</PresentationFormat>
  <Paragraphs>118</Paragraphs>
  <Slides>17</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Perpetua</vt:lpstr>
      <vt:lpstr>Times New Roman</vt:lpstr>
      <vt:lpstr>Office Theme</vt:lpstr>
      <vt:lpstr>PowerPoint Presentation</vt:lpstr>
      <vt:lpstr>Catholic Ladies’ College Leadership Team Workshop:  By this everyone will know….. </vt:lpstr>
      <vt:lpstr>Prayer</vt:lpstr>
      <vt:lpstr>Purpose and Goals of today…</vt:lpstr>
      <vt:lpstr>‘By this everyone will know…’ Context, journey  &amp; overview: </vt:lpstr>
      <vt:lpstr> What is the source of our identity, our value system, benchmarks for our work?  </vt:lpstr>
      <vt:lpstr>PowerPoint Presentation</vt:lpstr>
      <vt:lpstr>By this everyone will know….</vt:lpstr>
      <vt:lpstr>‘By this everyone will know…’</vt:lpstr>
      <vt:lpstr>PowerPoint Presentation</vt:lpstr>
      <vt:lpstr>By this everyone will know……MAEA contemporary indicators</vt:lpstr>
      <vt:lpstr>Caritas Christi Urget Nos: The Love of Christ Impels Us</vt:lpstr>
      <vt:lpstr>Caritas Christi Urget Nos: The Love of Christ Impels Us</vt:lpstr>
      <vt:lpstr>Caritas Christi Urget Nos: The Love of Christ Impels Us</vt:lpstr>
      <vt:lpstr>In the context of CLC in 2018 and beyond..</vt:lpstr>
      <vt:lpstr>By this everyone will know…possible next steps:</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Photo Album</dc:title>
  <dc:creator>Maria Raguz</dc:creator>
  <cp:lastModifiedBy>Margaret McKenna</cp:lastModifiedBy>
  <cp:revision>45</cp:revision>
  <cp:lastPrinted>2018-07-26T05:31:33Z</cp:lastPrinted>
  <dcterms:created xsi:type="dcterms:W3CDTF">2010-06-08T02:44:40Z</dcterms:created>
  <dcterms:modified xsi:type="dcterms:W3CDTF">2019-10-07T01:54:27Z</dcterms:modified>
</cp:coreProperties>
</file>