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61" r:id="rId4"/>
    <p:sldId id="260" r:id="rId5"/>
    <p:sldId id="259" r:id="rId6"/>
    <p:sldId id="263" r:id="rId7"/>
    <p:sldId id="267" r:id="rId8"/>
    <p:sldId id="318" r:id="rId9"/>
    <p:sldId id="422" r:id="rId10"/>
    <p:sldId id="299" r:id="rId11"/>
    <p:sldId id="303" r:id="rId12"/>
    <p:sldId id="304" r:id="rId13"/>
    <p:sldId id="313" r:id="rId14"/>
    <p:sldId id="314" r:id="rId15"/>
    <p:sldId id="274" r:id="rId16"/>
    <p:sldId id="308" r:id="rId17"/>
    <p:sldId id="310" r:id="rId18"/>
    <p:sldId id="277" r:id="rId19"/>
    <p:sldId id="279" r:id="rId20"/>
    <p:sldId id="280" r:id="rId21"/>
    <p:sldId id="282" r:id="rId22"/>
    <p:sldId id="428" r:id="rId23"/>
    <p:sldId id="264" r:id="rId24"/>
    <p:sldId id="265" r:id="rId25"/>
    <p:sldId id="429" r:id="rId26"/>
    <p:sldId id="295" r:id="rId27"/>
  </p:sldIdLst>
  <p:sldSz cx="9144000" cy="6858000" type="screen4x3"/>
  <p:notesSz cx="6797675" cy="992822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BBF780C-2638-4ED7-8EA2-9443519A648C}" type="datetimeFigureOut">
              <a:rPr lang="en-AU" smtClean="0"/>
              <a:t>7/10/2019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138A1BC-3E47-457E-AFBC-3B9C2693B22F}" type="slidenum">
              <a:rPr lang="en-AU" smtClean="0"/>
              <a:t>‹#›</a:t>
            </a:fld>
            <a:endParaRPr lang="en-AU"/>
          </a:p>
        </p:txBody>
      </p:sp>
    </p:spTree>
    <p:extLst>
      <p:ext uri="{BB962C8B-B14F-4D97-AF65-F5344CB8AC3E}">
        <p14:creationId xmlns:p14="http://schemas.microsoft.com/office/powerpoint/2010/main" val="9270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1</a:t>
            </a:fld>
            <a:endParaRPr lang="en-AU"/>
          </a:p>
        </p:txBody>
      </p:sp>
    </p:spTree>
    <p:extLst>
      <p:ext uri="{BB962C8B-B14F-4D97-AF65-F5344CB8AC3E}">
        <p14:creationId xmlns:p14="http://schemas.microsoft.com/office/powerpoint/2010/main" val="350785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10</a:t>
            </a:fld>
            <a:endParaRPr lang="en-AU"/>
          </a:p>
        </p:txBody>
      </p:sp>
    </p:spTree>
    <p:extLst>
      <p:ext uri="{BB962C8B-B14F-4D97-AF65-F5344CB8AC3E}">
        <p14:creationId xmlns:p14="http://schemas.microsoft.com/office/powerpoint/2010/main" val="140578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1AF9E-CAA2-42F4-83C4-51F602484301}" type="slidenum">
              <a:rPr lang="en-AU" smtClean="0"/>
              <a:t>11</a:t>
            </a:fld>
            <a:endParaRPr lang="en-AU"/>
          </a:p>
        </p:txBody>
      </p:sp>
    </p:spTree>
    <p:extLst>
      <p:ext uri="{BB962C8B-B14F-4D97-AF65-F5344CB8AC3E}">
        <p14:creationId xmlns:p14="http://schemas.microsoft.com/office/powerpoint/2010/main" val="13880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1AF9E-CAA2-42F4-83C4-51F602484301}" type="slidenum">
              <a:rPr lang="en-AU" smtClean="0"/>
              <a:t>12</a:t>
            </a:fld>
            <a:endParaRPr lang="en-AU"/>
          </a:p>
        </p:txBody>
      </p:sp>
    </p:spTree>
    <p:extLst>
      <p:ext uri="{BB962C8B-B14F-4D97-AF65-F5344CB8AC3E}">
        <p14:creationId xmlns:p14="http://schemas.microsoft.com/office/powerpoint/2010/main" val="58324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13</a:t>
            </a:fld>
            <a:endParaRPr lang="en-AU"/>
          </a:p>
        </p:txBody>
      </p:sp>
    </p:spTree>
    <p:extLst>
      <p:ext uri="{BB962C8B-B14F-4D97-AF65-F5344CB8AC3E}">
        <p14:creationId xmlns:p14="http://schemas.microsoft.com/office/powerpoint/2010/main" val="332763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14</a:t>
            </a:fld>
            <a:endParaRPr lang="en-AU"/>
          </a:p>
        </p:txBody>
      </p:sp>
    </p:spTree>
    <p:extLst>
      <p:ext uri="{BB962C8B-B14F-4D97-AF65-F5344CB8AC3E}">
        <p14:creationId xmlns:p14="http://schemas.microsoft.com/office/powerpoint/2010/main" val="6340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1AF9E-CAA2-42F4-83C4-51F602484301}" type="slidenum">
              <a:rPr lang="en-AU" smtClean="0"/>
              <a:t>15</a:t>
            </a:fld>
            <a:endParaRPr lang="en-AU"/>
          </a:p>
        </p:txBody>
      </p:sp>
    </p:spTree>
    <p:extLst>
      <p:ext uri="{BB962C8B-B14F-4D97-AF65-F5344CB8AC3E}">
        <p14:creationId xmlns:p14="http://schemas.microsoft.com/office/powerpoint/2010/main" val="170919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1AF9E-CAA2-42F4-83C4-51F602484301}" type="slidenum">
              <a:rPr lang="en-AU" smtClean="0"/>
              <a:t>16</a:t>
            </a:fld>
            <a:endParaRPr lang="en-AU"/>
          </a:p>
        </p:txBody>
      </p:sp>
    </p:spTree>
    <p:extLst>
      <p:ext uri="{BB962C8B-B14F-4D97-AF65-F5344CB8AC3E}">
        <p14:creationId xmlns:p14="http://schemas.microsoft.com/office/powerpoint/2010/main" val="35950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u="sng" dirty="0"/>
          </a:p>
        </p:txBody>
      </p:sp>
      <p:sp>
        <p:nvSpPr>
          <p:cNvPr id="4" name="Slide Number Placeholder 3"/>
          <p:cNvSpPr>
            <a:spLocks noGrp="1"/>
          </p:cNvSpPr>
          <p:nvPr>
            <p:ph type="sldNum" sz="quarter" idx="10"/>
          </p:nvPr>
        </p:nvSpPr>
        <p:spPr/>
        <p:txBody>
          <a:bodyPr/>
          <a:lstStyle/>
          <a:p>
            <a:fld id="{C331AF9E-CAA2-42F4-83C4-51F602484301}" type="slidenum">
              <a:rPr lang="en-AU" smtClean="0"/>
              <a:t>17</a:t>
            </a:fld>
            <a:endParaRPr lang="en-AU"/>
          </a:p>
        </p:txBody>
      </p:sp>
    </p:spTree>
    <p:extLst>
      <p:ext uri="{BB962C8B-B14F-4D97-AF65-F5344CB8AC3E}">
        <p14:creationId xmlns:p14="http://schemas.microsoft.com/office/powerpoint/2010/main" val="30493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18</a:t>
            </a:fld>
            <a:endParaRPr lang="en-AU"/>
          </a:p>
        </p:txBody>
      </p:sp>
    </p:spTree>
    <p:extLst>
      <p:ext uri="{BB962C8B-B14F-4D97-AF65-F5344CB8AC3E}">
        <p14:creationId xmlns:p14="http://schemas.microsoft.com/office/powerpoint/2010/main" val="426596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read this, what does it mean/say to you ion your particular ministry?  What do you think the Sisters chose this scripture as part of the application for the PJP?</a:t>
            </a:r>
          </a:p>
        </p:txBody>
      </p:sp>
      <p:sp>
        <p:nvSpPr>
          <p:cNvPr id="4" name="Slide Number Placeholder 3"/>
          <p:cNvSpPr>
            <a:spLocks noGrp="1"/>
          </p:cNvSpPr>
          <p:nvPr>
            <p:ph type="sldNum" sz="quarter" idx="10"/>
          </p:nvPr>
        </p:nvSpPr>
        <p:spPr/>
        <p:txBody>
          <a:bodyPr/>
          <a:lstStyle/>
          <a:p>
            <a:fld id="{B37FA7AA-5081-477F-A51D-6E2A4A4B85ED}" type="slidenum">
              <a:rPr lang="en-AU" smtClean="0"/>
              <a:t>19</a:t>
            </a:fld>
            <a:endParaRPr lang="en-AU"/>
          </a:p>
        </p:txBody>
      </p:sp>
    </p:spTree>
    <p:extLst>
      <p:ext uri="{BB962C8B-B14F-4D97-AF65-F5344CB8AC3E}">
        <p14:creationId xmlns:p14="http://schemas.microsoft.com/office/powerpoint/2010/main" val="29589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2</a:t>
            </a:fld>
            <a:endParaRPr lang="en-AU"/>
          </a:p>
        </p:txBody>
      </p:sp>
    </p:spTree>
    <p:extLst>
      <p:ext uri="{BB962C8B-B14F-4D97-AF65-F5344CB8AC3E}">
        <p14:creationId xmlns:p14="http://schemas.microsoft.com/office/powerpoint/2010/main" val="995820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20</a:t>
            </a:fld>
            <a:endParaRPr lang="en-AU"/>
          </a:p>
        </p:txBody>
      </p:sp>
    </p:spTree>
    <p:extLst>
      <p:ext uri="{BB962C8B-B14F-4D97-AF65-F5344CB8AC3E}">
        <p14:creationId xmlns:p14="http://schemas.microsoft.com/office/powerpoint/2010/main" val="390510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7FA7AA-5081-477F-A51D-6E2A4A4B85ED}" type="slidenum">
              <a:rPr lang="en-AU" smtClean="0"/>
              <a:t>21</a:t>
            </a:fld>
            <a:endParaRPr lang="en-AU"/>
          </a:p>
        </p:txBody>
      </p:sp>
    </p:spTree>
    <p:extLst>
      <p:ext uri="{BB962C8B-B14F-4D97-AF65-F5344CB8AC3E}">
        <p14:creationId xmlns:p14="http://schemas.microsoft.com/office/powerpoint/2010/main" val="380028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2ACC90-6637-4AC0-A325-EF0B92237462}" type="slidenum">
              <a:rPr lang="en-AU" smtClean="0"/>
              <a:t>22</a:t>
            </a:fld>
            <a:endParaRPr lang="en-AU"/>
          </a:p>
        </p:txBody>
      </p:sp>
    </p:spTree>
    <p:extLst>
      <p:ext uri="{BB962C8B-B14F-4D97-AF65-F5344CB8AC3E}">
        <p14:creationId xmlns:p14="http://schemas.microsoft.com/office/powerpoint/2010/main" val="340357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23</a:t>
            </a:fld>
            <a:endParaRPr lang="en-AU"/>
          </a:p>
        </p:txBody>
      </p:sp>
    </p:spTree>
    <p:extLst>
      <p:ext uri="{BB962C8B-B14F-4D97-AF65-F5344CB8AC3E}">
        <p14:creationId xmlns:p14="http://schemas.microsoft.com/office/powerpoint/2010/main" val="606180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24</a:t>
            </a:fld>
            <a:endParaRPr lang="en-AU"/>
          </a:p>
        </p:txBody>
      </p:sp>
    </p:spTree>
    <p:extLst>
      <p:ext uri="{BB962C8B-B14F-4D97-AF65-F5344CB8AC3E}">
        <p14:creationId xmlns:p14="http://schemas.microsoft.com/office/powerpoint/2010/main" val="1607316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25</a:t>
            </a:fld>
            <a:endParaRPr lang="en-AU"/>
          </a:p>
        </p:txBody>
      </p:sp>
    </p:spTree>
    <p:extLst>
      <p:ext uri="{BB962C8B-B14F-4D97-AF65-F5344CB8AC3E}">
        <p14:creationId xmlns:p14="http://schemas.microsoft.com/office/powerpoint/2010/main" val="299446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7FA7AA-5081-477F-A51D-6E2A4A4B85ED}" type="slidenum">
              <a:rPr lang="en-AU" smtClean="0"/>
              <a:t>26</a:t>
            </a:fld>
            <a:endParaRPr lang="en-AU"/>
          </a:p>
        </p:txBody>
      </p:sp>
    </p:spTree>
    <p:extLst>
      <p:ext uri="{BB962C8B-B14F-4D97-AF65-F5344CB8AC3E}">
        <p14:creationId xmlns:p14="http://schemas.microsoft.com/office/powerpoint/2010/main" val="231478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3</a:t>
            </a:fld>
            <a:endParaRPr lang="en-AU"/>
          </a:p>
        </p:txBody>
      </p:sp>
    </p:spTree>
    <p:extLst>
      <p:ext uri="{BB962C8B-B14F-4D97-AF65-F5344CB8AC3E}">
        <p14:creationId xmlns:p14="http://schemas.microsoft.com/office/powerpoint/2010/main" val="383046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4</a:t>
            </a:fld>
            <a:endParaRPr lang="en-AU"/>
          </a:p>
        </p:txBody>
      </p:sp>
    </p:spTree>
    <p:extLst>
      <p:ext uri="{BB962C8B-B14F-4D97-AF65-F5344CB8AC3E}">
        <p14:creationId xmlns:p14="http://schemas.microsoft.com/office/powerpoint/2010/main" val="176290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5</a:t>
            </a:fld>
            <a:endParaRPr lang="en-AU"/>
          </a:p>
        </p:txBody>
      </p:sp>
    </p:spTree>
    <p:extLst>
      <p:ext uri="{BB962C8B-B14F-4D97-AF65-F5344CB8AC3E}">
        <p14:creationId xmlns:p14="http://schemas.microsoft.com/office/powerpoint/2010/main" val="219116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6</a:t>
            </a:fld>
            <a:endParaRPr lang="en-AU"/>
          </a:p>
        </p:txBody>
      </p:sp>
    </p:spTree>
    <p:extLst>
      <p:ext uri="{BB962C8B-B14F-4D97-AF65-F5344CB8AC3E}">
        <p14:creationId xmlns:p14="http://schemas.microsoft.com/office/powerpoint/2010/main" val="133892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138A1BC-3E47-457E-AFBC-3B9C2693B22F}" type="slidenum">
              <a:rPr lang="en-AU" smtClean="0"/>
              <a:t>7</a:t>
            </a:fld>
            <a:endParaRPr lang="en-AU"/>
          </a:p>
        </p:txBody>
      </p:sp>
    </p:spTree>
    <p:extLst>
      <p:ext uri="{BB962C8B-B14F-4D97-AF65-F5344CB8AC3E}">
        <p14:creationId xmlns:p14="http://schemas.microsoft.com/office/powerpoint/2010/main" val="396528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8</a:t>
            </a:fld>
            <a:endParaRPr lang="en-AU"/>
          </a:p>
        </p:txBody>
      </p:sp>
    </p:spTree>
    <p:extLst>
      <p:ext uri="{BB962C8B-B14F-4D97-AF65-F5344CB8AC3E}">
        <p14:creationId xmlns:p14="http://schemas.microsoft.com/office/powerpoint/2010/main" val="292216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E8F4959-17EF-5343-BD6C-1700017FECC1}" type="slidenum">
              <a:rPr lang="en-US" smtClean="0"/>
              <a:pPr/>
              <a:t>9</a:t>
            </a:fld>
            <a:endParaRPr lang="en-US"/>
          </a:p>
        </p:txBody>
      </p:sp>
    </p:spTree>
    <p:extLst>
      <p:ext uri="{BB962C8B-B14F-4D97-AF65-F5344CB8AC3E}">
        <p14:creationId xmlns:p14="http://schemas.microsoft.com/office/powerpoint/2010/main" val="104279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3"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4"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443058" y="4673467"/>
            <a:ext cx="5204792" cy="13030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r">
              <a:lnSpc>
                <a:spcPct val="90000"/>
              </a:lnSpc>
              <a:spcBef>
                <a:spcPct val="0"/>
              </a:spcBef>
              <a:spcAft>
                <a:spcPts val="600"/>
              </a:spcAft>
            </a:pPr>
            <a:r>
              <a:rPr lang="en-US" sz="5600" kern="1200">
                <a:solidFill>
                  <a:schemeClr val="tx1"/>
                </a:solidFill>
                <a:latin typeface="+mj-lt"/>
                <a:ea typeface="+mj-ea"/>
                <a:cs typeface="+mj-cs"/>
              </a:rPr>
              <a:t>Mary Aikenhead</a:t>
            </a:r>
          </a:p>
        </p:txBody>
      </p:sp>
      <p:pic>
        <p:nvPicPr>
          <p:cNvPr id="7170" name="Picture 2" descr="Mary"/>
          <p:cNvPicPr>
            <a:picLocks noChangeAspect="1" noChangeArrowheads="1"/>
          </p:cNvPicPr>
          <p:nvPr/>
        </p:nvPicPr>
        <p:blipFill rotWithShape="1">
          <a:blip r:embed="rId3">
            <a:extLst>
              <a:ext uri="{28A0092B-C50C-407E-A947-70E740481C1C}">
                <a14:useLocalDpi xmlns:a14="http://schemas.microsoft.com/office/drawing/2010/main" val="0"/>
              </a:ext>
            </a:extLst>
          </a:blip>
          <a:srcRect t="13692" b="32560"/>
          <a:stretch/>
        </p:blipFill>
        <p:spPr bwMode="auto">
          <a:xfrm>
            <a:off x="4183543" y="10"/>
            <a:ext cx="4960458" cy="3532641"/>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085913F-4A91-448A-8B3F-AB535664D8C3}"/>
              </a:ext>
            </a:extLst>
          </p:cNvPr>
          <p:cNvSpPr/>
          <p:nvPr/>
        </p:nvSpPr>
        <p:spPr>
          <a:xfrm>
            <a:off x="3268046" y="3105835"/>
            <a:ext cx="2744114" cy="2197525"/>
          </a:xfrm>
          <a:prstGeom prst="rect">
            <a:avLst/>
          </a:prstGeom>
        </p:spPr>
        <p:txBody>
          <a:bodyPr wrap="square">
            <a:spAutoFit/>
          </a:bodyPr>
          <a:lstStyle/>
          <a:p>
            <a:r>
              <a:rPr lang="en-US" dirty="0">
                <a:solidFill>
                  <a:srgbClr val="000000"/>
                </a:solidFill>
              </a:rPr>
              <a:t>Who was Mary Aikenhead, what is her story? </a:t>
            </a:r>
          </a:p>
          <a:p>
            <a:pPr>
              <a:lnSpc>
                <a:spcPct val="90000"/>
              </a:lnSpc>
            </a:pPr>
            <a:r>
              <a:rPr lang="en-US" dirty="0">
                <a:solidFill>
                  <a:srgbClr val="000000"/>
                </a:solidFill>
              </a:rPr>
              <a:t>What do we know of the world and times that Mary lived in?</a:t>
            </a:r>
          </a:p>
          <a:p>
            <a:pPr indent="-228600">
              <a:lnSpc>
                <a:spcPct val="90000"/>
              </a:lnSpc>
              <a:buFont typeface="Arial" panose="020B0604020202020204" pitchFamily="34" charset="0"/>
              <a:buChar char="•"/>
            </a:pPr>
            <a:endParaRPr lang="en-US" dirty="0">
              <a:solidFill>
                <a:srgbClr val="000000"/>
              </a:solidFill>
            </a:endParaRPr>
          </a:p>
          <a:p>
            <a:br>
              <a:rPr lang="en-US" dirty="0">
                <a:solidFill>
                  <a:srgbClr val="000000"/>
                </a:solidFill>
              </a:rPr>
            </a:br>
            <a:endParaRPr lang="en-AU" dirty="0"/>
          </a:p>
        </p:txBody>
      </p:sp>
    </p:spTree>
    <p:extLst>
      <p:ext uri="{BB962C8B-B14F-4D97-AF65-F5344CB8AC3E}">
        <p14:creationId xmlns:p14="http://schemas.microsoft.com/office/powerpoint/2010/main" val="63811541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137" y="640263"/>
            <a:ext cx="4653738" cy="1344975"/>
          </a:xfrm>
        </p:spPr>
        <p:txBody>
          <a:bodyPr vert="horz" lIns="91440" tIns="45720" rIns="91440" bIns="45720" rtlCol="0" anchor="ctr">
            <a:normAutofit/>
          </a:bodyPr>
          <a:lstStyle/>
          <a:p>
            <a:pPr algn="l">
              <a:lnSpc>
                <a:spcPct val="90000"/>
              </a:lnSpc>
            </a:pPr>
            <a:r>
              <a:rPr lang="en-US" sz="3500" kern="1200">
                <a:solidFill>
                  <a:schemeClr val="tx1"/>
                </a:solidFill>
                <a:latin typeface="+mj-lt"/>
                <a:ea typeface="+mj-ea"/>
                <a:cs typeface="+mj-cs"/>
              </a:rPr>
              <a:t>Mary Aikenhead: her life and beginnings…</a:t>
            </a:r>
          </a:p>
        </p:txBody>
      </p:sp>
      <p:sp>
        <p:nvSpPr>
          <p:cNvPr id="3" name="Subtitle 2"/>
          <p:cNvSpPr>
            <a:spLocks noGrp="1"/>
          </p:cNvSpPr>
          <p:nvPr>
            <p:ph type="subTitle" idx="1"/>
          </p:nvPr>
        </p:nvSpPr>
        <p:spPr>
          <a:xfrm>
            <a:off x="616136" y="2121762"/>
            <a:ext cx="4653738" cy="3626917"/>
          </a:xfrm>
        </p:spPr>
        <p:txBody>
          <a:bodyPr vert="horz" lIns="91440" tIns="45720" rIns="91440" bIns="45720" rtlCol="0">
            <a:normAutofit/>
          </a:bodyPr>
          <a:lstStyle/>
          <a:p>
            <a:pPr marL="342900" indent="-228600" algn="l">
              <a:lnSpc>
                <a:spcPct val="90000"/>
              </a:lnSpc>
              <a:buFont typeface="Arial" panose="020B0604020202020204" pitchFamily="34" charset="0"/>
              <a:buChar char="•"/>
            </a:pPr>
            <a:r>
              <a:rPr lang="en-US" sz="1500" dirty="0">
                <a:solidFill>
                  <a:schemeClr val="tx1"/>
                </a:solidFill>
              </a:rPr>
              <a:t>Born, Cork, Ireland: 19 January 1787. April, baptized into the Anglican Faith. Father Dr David Aikenhead, Scots Protestant, mother, Mary Stacpole, Catholic, siblings: Anne, Margaret and St John.</a:t>
            </a:r>
          </a:p>
          <a:p>
            <a:pPr marL="342900" indent="-228600" algn="l">
              <a:lnSpc>
                <a:spcPct val="90000"/>
              </a:lnSpc>
              <a:buFont typeface="Arial" panose="020B0604020202020204" pitchFamily="34" charset="0"/>
              <a:buChar char="•"/>
            </a:pPr>
            <a:r>
              <a:rPr lang="en-US" sz="1500" dirty="0">
                <a:solidFill>
                  <a:schemeClr val="tx1"/>
                </a:solidFill>
              </a:rPr>
              <a:t>1787-1793: catholic foster family, Eason’s Hill Cork.  John and Mary Rorke</a:t>
            </a:r>
          </a:p>
          <a:p>
            <a:pPr marL="342900" indent="-228600" algn="l">
              <a:lnSpc>
                <a:spcPct val="90000"/>
              </a:lnSpc>
              <a:buFont typeface="Arial" panose="020B0604020202020204" pitchFamily="34" charset="0"/>
              <a:buChar char="•"/>
            </a:pPr>
            <a:r>
              <a:rPr lang="en-US" sz="1500" dirty="0">
                <a:solidFill>
                  <a:schemeClr val="tx1"/>
                </a:solidFill>
              </a:rPr>
              <a:t>1793: aged 6, Mary returns to live at her parent’s house.</a:t>
            </a:r>
          </a:p>
          <a:p>
            <a:pPr marL="342900" indent="-228600" algn="l">
              <a:lnSpc>
                <a:spcPct val="90000"/>
              </a:lnSpc>
              <a:buFont typeface="Arial" panose="020B0604020202020204" pitchFamily="34" charset="0"/>
              <a:buChar char="•"/>
            </a:pPr>
            <a:r>
              <a:rPr lang="en-US" sz="1500" dirty="0">
                <a:solidFill>
                  <a:schemeClr val="tx1"/>
                </a:solidFill>
              </a:rPr>
              <a:t>1801: David Aikenhead dies, becomes a catholic on his death bed.</a:t>
            </a:r>
          </a:p>
          <a:p>
            <a:pPr marL="342900" indent="-228600" algn="l">
              <a:lnSpc>
                <a:spcPct val="90000"/>
              </a:lnSpc>
              <a:buFont typeface="Arial" panose="020B0604020202020204" pitchFamily="34" charset="0"/>
              <a:buChar char="•"/>
            </a:pPr>
            <a:r>
              <a:rPr lang="en-US" sz="1500" dirty="0">
                <a:solidFill>
                  <a:schemeClr val="tx1"/>
                </a:solidFill>
              </a:rPr>
              <a:t>1802: Mary, aged 15 years becomes a catholic</a:t>
            </a:r>
          </a:p>
          <a:p>
            <a:pPr marL="342900" indent="-228600" algn="l">
              <a:lnSpc>
                <a:spcPct val="90000"/>
              </a:lnSpc>
              <a:buFont typeface="Arial" panose="020B0604020202020204" pitchFamily="34" charset="0"/>
              <a:buChar char="•"/>
            </a:pPr>
            <a:r>
              <a:rPr lang="en-US" sz="1500" dirty="0">
                <a:solidFill>
                  <a:schemeClr val="tx1"/>
                </a:solidFill>
              </a:rPr>
              <a:t>1809: Mary, aged 22 years meets Archbishop of Dublin, Daniel Murray. August, her mother dies and Mary become the head of the family. </a:t>
            </a:r>
          </a:p>
          <a:p>
            <a:pPr indent="-228600" algn="l">
              <a:lnSpc>
                <a:spcPct val="90000"/>
              </a:lnSpc>
              <a:buFont typeface="Arial" panose="020B0604020202020204" pitchFamily="34" charset="0"/>
              <a:buChar char="•"/>
            </a:pPr>
            <a:endParaRPr lang="en-US" sz="1500" dirty="0">
              <a:solidFill>
                <a:schemeClr val="tx1"/>
              </a:solidFill>
            </a:endParaRPr>
          </a:p>
        </p:txBody>
      </p:sp>
      <p:pic>
        <p:nvPicPr>
          <p:cNvPr id="4" name="Picture 3" descr="MAM_wave_1_PMS267_rgb.jpg"/>
          <p:cNvPicPr>
            <a:picLocks noChangeAspect="1"/>
          </p:cNvPicPr>
          <p:nvPr/>
        </p:nvPicPr>
        <p:blipFill rotWithShape="1">
          <a:blip r:embed="rId3" cstate="print"/>
          <a:srcRect l="47088" r="26056" b="-1"/>
          <a:stretch/>
        </p:blipFill>
        <p:spPr>
          <a:xfrm>
            <a:off x="5872163" y="306909"/>
            <a:ext cx="3031807" cy="2286000"/>
          </a:xfrm>
          <a:prstGeom prst="rect">
            <a:avLst/>
          </a:prstGeom>
        </p:spPr>
      </p:pic>
      <p:pic>
        <p:nvPicPr>
          <p:cNvPr id="5" name="Picture 2" descr="C:\Documents and Settings\wilkijul\Desktop\mmk\19th century.jpg">
            <a:extLst>
              <a:ext uri="{FF2B5EF4-FFF2-40B4-BE49-F238E27FC236}">
                <a16:creationId xmlns:a16="http://schemas.microsoft.com/office/drawing/2014/main" id="{C3FE434A-3C91-40E4-AFB1-2DBA75D3B9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1" r="3" b="35182"/>
          <a:stretch/>
        </p:blipFill>
        <p:spPr bwMode="auto">
          <a:xfrm>
            <a:off x="5872163" y="2828925"/>
            <a:ext cx="3031807"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4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490" y="365125"/>
            <a:ext cx="3840085" cy="1692794"/>
          </a:xfrm>
        </p:spPr>
        <p:txBody>
          <a:bodyPr vert="horz" lIns="91440" tIns="45720" rIns="91440" bIns="45720" rtlCol="0" anchor="ctr">
            <a:normAutofit/>
          </a:bodyPr>
          <a:lstStyle/>
          <a:p>
            <a:pPr algn="l">
              <a:lnSpc>
                <a:spcPct val="90000"/>
              </a:lnSpc>
            </a:pPr>
            <a:r>
              <a:rPr lang="en-US" sz="3700"/>
              <a:t>Mary Aikenhead: her life and beginnings…</a:t>
            </a:r>
          </a:p>
        </p:txBody>
      </p:sp>
      <p:sp>
        <p:nvSpPr>
          <p:cNvPr id="3" name="Subtitle 2"/>
          <p:cNvSpPr>
            <a:spLocks noGrp="1"/>
          </p:cNvSpPr>
          <p:nvPr>
            <p:ph type="subTitle" idx="1"/>
          </p:nvPr>
        </p:nvSpPr>
        <p:spPr>
          <a:xfrm>
            <a:off x="491490" y="2575034"/>
            <a:ext cx="3840085" cy="3462228"/>
          </a:xfrm>
        </p:spPr>
        <p:txBody>
          <a:bodyPr vert="horz" lIns="91440" tIns="45720" rIns="91440" bIns="45720" rtlCol="0">
            <a:normAutofit/>
          </a:bodyPr>
          <a:lstStyle/>
          <a:p>
            <a:pPr marL="457200" indent="-228600" algn="l">
              <a:lnSpc>
                <a:spcPct val="90000"/>
              </a:lnSpc>
              <a:buFont typeface="Arial" panose="020B0604020202020204" pitchFamily="34" charset="0"/>
              <a:buChar char="•"/>
            </a:pPr>
            <a:r>
              <a:rPr lang="en-US" sz="1400" dirty="0">
                <a:solidFill>
                  <a:schemeClr val="tx1"/>
                </a:solidFill>
              </a:rPr>
              <a:t>1810: Mary, together with her friend, </a:t>
            </a:r>
            <a:r>
              <a:rPr lang="en-US" sz="1400" dirty="0" err="1">
                <a:solidFill>
                  <a:schemeClr val="tx1"/>
                </a:solidFill>
              </a:rPr>
              <a:t>Mrs</a:t>
            </a:r>
            <a:r>
              <a:rPr lang="en-US" sz="1400" dirty="0">
                <a:solidFill>
                  <a:schemeClr val="tx1"/>
                </a:solidFill>
              </a:rPr>
              <a:t> Anna O’Brien and with the encouragement of Dr Murray, begins to explore the idea of a new religious order to visit the poor.</a:t>
            </a:r>
          </a:p>
          <a:p>
            <a:pPr marL="457200" indent="-228600" algn="l">
              <a:lnSpc>
                <a:spcPct val="90000"/>
              </a:lnSpc>
              <a:buFont typeface="Arial" panose="020B0604020202020204" pitchFamily="34" charset="0"/>
              <a:buChar char="•"/>
            </a:pPr>
            <a:r>
              <a:rPr lang="en-US" sz="1400" dirty="0">
                <a:solidFill>
                  <a:schemeClr val="tx1"/>
                </a:solidFill>
              </a:rPr>
              <a:t>1811: Mary, aged 24 year,  undertakes her novitiate at the Mickelgate Bar Convent, York. She is chosen as superior of the new order. </a:t>
            </a:r>
          </a:p>
          <a:p>
            <a:pPr marL="457200" indent="-228600" algn="l">
              <a:lnSpc>
                <a:spcPct val="90000"/>
              </a:lnSpc>
              <a:buFont typeface="Arial" panose="020B0604020202020204" pitchFamily="34" charset="0"/>
              <a:buChar char="•"/>
            </a:pPr>
            <a:r>
              <a:rPr lang="en-US" sz="1400" dirty="0">
                <a:solidFill>
                  <a:schemeClr val="tx1"/>
                </a:solidFill>
              </a:rPr>
              <a:t>1815: Mary takes temporary vows and opens the first convent in Dublin. The Sisters of Charity become known as the ‘walking sisters.</a:t>
            </a:r>
          </a:p>
          <a:p>
            <a:pPr marL="457200" indent="-228600" algn="l">
              <a:lnSpc>
                <a:spcPct val="90000"/>
              </a:lnSpc>
              <a:buFont typeface="Arial" panose="020B0604020202020204" pitchFamily="34" charset="0"/>
              <a:buChar char="•"/>
            </a:pPr>
            <a:r>
              <a:rPr lang="en-US" sz="1400" dirty="0">
                <a:solidFill>
                  <a:schemeClr val="tx1"/>
                </a:solidFill>
              </a:rPr>
              <a:t>1819- 1830: Several convents opened throughout Ireland. Dublin, Cork, Galway and surrounding country. areas. The </a:t>
            </a:r>
          </a:p>
          <a:p>
            <a:pPr marL="457200" indent="-228600" algn="l">
              <a:lnSpc>
                <a:spcPct val="90000"/>
              </a:lnSpc>
              <a:buFont typeface="Arial" panose="020B0604020202020204" pitchFamily="34" charset="0"/>
              <a:buChar char="•"/>
            </a:pPr>
            <a:endParaRPr lang="en-US" sz="1400" dirty="0">
              <a:solidFill>
                <a:schemeClr val="tx1"/>
              </a:solidFill>
            </a:endParaRPr>
          </a:p>
        </p:txBody>
      </p:sp>
      <p:pic>
        <p:nvPicPr>
          <p:cNvPr id="4" name="Picture 3" descr="MAM_wave_1_PMS267_rgb.jpg"/>
          <p:cNvPicPr>
            <a:picLocks noChangeAspect="1"/>
          </p:cNvPicPr>
          <p:nvPr/>
        </p:nvPicPr>
        <p:blipFill rotWithShape="1">
          <a:blip r:embed="rId3" cstate="print"/>
          <a:srcRect l="53525" r="32494"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5284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BC47-582E-4027-AC86-712F8276CB62}"/>
              </a:ext>
            </a:extLst>
          </p:cNvPr>
          <p:cNvSpPr>
            <a:spLocks noGrp="1"/>
          </p:cNvSpPr>
          <p:nvPr>
            <p:ph type="title"/>
          </p:nvPr>
        </p:nvSpPr>
        <p:spPr>
          <a:xfrm>
            <a:off x="3452601" y="4741948"/>
            <a:ext cx="5122140" cy="862031"/>
          </a:xfrm>
        </p:spPr>
        <p:txBody>
          <a:bodyPr vert="horz" lIns="91440" tIns="45720" rIns="91440" bIns="45720" rtlCol="0" anchor="b">
            <a:normAutofit/>
          </a:bodyPr>
          <a:lstStyle/>
          <a:p>
            <a:pPr algn="l">
              <a:lnSpc>
                <a:spcPct val="90000"/>
              </a:lnSpc>
            </a:pPr>
            <a:r>
              <a:rPr lang="en-US" sz="3500" kern="1200">
                <a:solidFill>
                  <a:srgbClr val="FFFFFF"/>
                </a:solidFill>
                <a:latin typeface="+mj-lt"/>
                <a:ea typeface="+mj-ea"/>
                <a:cs typeface="+mj-cs"/>
              </a:rPr>
              <a:t>		</a:t>
            </a:r>
          </a:p>
        </p:txBody>
      </p:sp>
      <p:pic>
        <p:nvPicPr>
          <p:cNvPr id="4" name="Picture 3" descr="A room full of furniture&#10;&#10;Description automatically generated">
            <a:extLst>
              <a:ext uri="{FF2B5EF4-FFF2-40B4-BE49-F238E27FC236}">
                <a16:creationId xmlns:a16="http://schemas.microsoft.com/office/drawing/2014/main" id="{3C39C88C-0A63-41B6-993C-D5402E28E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38" r="-6" b="2935"/>
          <a:stretch/>
        </p:blipFill>
        <p:spPr>
          <a:xfrm>
            <a:off x="236117" y="836712"/>
            <a:ext cx="2848177" cy="2010551"/>
          </a:xfrm>
          <a:prstGeom prst="rect">
            <a:avLst/>
          </a:prstGeom>
        </p:spPr>
      </p:pic>
      <p:pic>
        <p:nvPicPr>
          <p:cNvPr id="5" name="Content Placeholder 4" descr="A close up of an oven&#10;&#10;Description automatically generated">
            <a:extLst>
              <a:ext uri="{FF2B5EF4-FFF2-40B4-BE49-F238E27FC236}">
                <a16:creationId xmlns:a16="http://schemas.microsoft.com/office/drawing/2014/main" id="{AA4D2533-ED6A-4334-B65C-3B9A589ABF26}"/>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7728" b="-3"/>
          <a:stretch/>
        </p:blipFill>
        <p:spPr>
          <a:xfrm>
            <a:off x="3151911" y="321732"/>
            <a:ext cx="2845104" cy="4111323"/>
          </a:xfrm>
          <a:prstGeom prst="rect">
            <a:avLst/>
          </a:prstGeom>
        </p:spPr>
      </p:pic>
      <p:pic>
        <p:nvPicPr>
          <p:cNvPr id="17" name="Picture 16" descr="A statue of a stone building&#10;&#10;Description automatically generated">
            <a:extLst>
              <a:ext uri="{FF2B5EF4-FFF2-40B4-BE49-F238E27FC236}">
                <a16:creationId xmlns:a16="http://schemas.microsoft.com/office/drawing/2014/main" id="{DC5CF665-39AA-40C5-9D8C-9FACEE5FC3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b="5886"/>
          <a:stretch/>
        </p:blipFill>
        <p:spPr>
          <a:xfrm>
            <a:off x="6030734" y="908720"/>
            <a:ext cx="2848488" cy="2010552"/>
          </a:xfrm>
          <a:prstGeom prst="rect">
            <a:avLst/>
          </a:prstGeom>
        </p:spPr>
      </p:pic>
      <p:pic>
        <p:nvPicPr>
          <p:cNvPr id="42" name="Content Placeholder 10" descr="A sign on the side of a building&#10;&#10;Description automatically generated">
            <a:extLst>
              <a:ext uri="{FF2B5EF4-FFF2-40B4-BE49-F238E27FC236}">
                <a16:creationId xmlns:a16="http://schemas.microsoft.com/office/drawing/2014/main" id="{C1AF07CF-47EB-4738-84AE-AD1236AE0A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5655"/>
          <a:stretch/>
        </p:blipFill>
        <p:spPr>
          <a:xfrm>
            <a:off x="109001" y="3284984"/>
            <a:ext cx="2846070" cy="2013804"/>
          </a:xfrm>
          <a:prstGeom prst="rect">
            <a:avLst/>
          </a:prstGeom>
        </p:spPr>
      </p:pic>
      <p:pic>
        <p:nvPicPr>
          <p:cNvPr id="8" name="Content Placeholder 4" descr="A small clock tower in front of a house&#10;&#10;Description automatically generated">
            <a:extLst>
              <a:ext uri="{FF2B5EF4-FFF2-40B4-BE49-F238E27FC236}">
                <a16:creationId xmlns:a16="http://schemas.microsoft.com/office/drawing/2014/main" id="{EEEB380E-71E0-4A28-9C17-74A3218190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277" r="-3" b="-3"/>
          <a:stretch/>
        </p:blipFill>
        <p:spPr>
          <a:xfrm>
            <a:off x="6030734" y="3297841"/>
            <a:ext cx="2848487" cy="2000947"/>
          </a:xfrm>
          <a:prstGeom prst="rect">
            <a:avLst/>
          </a:prstGeom>
        </p:spPr>
      </p:pic>
      <p:pic>
        <p:nvPicPr>
          <p:cNvPr id="16" name="Content Placeholder 6" descr="A painting of a person&#10;&#10;Description automatically generated">
            <a:extLst>
              <a:ext uri="{FF2B5EF4-FFF2-40B4-BE49-F238E27FC236}">
                <a16:creationId xmlns:a16="http://schemas.microsoft.com/office/drawing/2014/main" id="{F4515D85-939E-484C-9348-1530456C12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 b="5807"/>
          <a:stretch/>
        </p:blipFill>
        <p:spPr>
          <a:xfrm>
            <a:off x="2987824" y="4525715"/>
            <a:ext cx="2846070" cy="2010551"/>
          </a:xfrm>
          <a:prstGeom prst="rect">
            <a:avLst/>
          </a:prstGeom>
        </p:spPr>
      </p:pic>
    </p:spTree>
    <p:extLst>
      <p:ext uri="{BB962C8B-B14F-4D97-AF65-F5344CB8AC3E}">
        <p14:creationId xmlns:p14="http://schemas.microsoft.com/office/powerpoint/2010/main" val="274186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5BC3-1366-4F6A-BA1F-97224233EE98}"/>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FFF55B76-0ED6-48B9-AA8C-A138297C09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74638"/>
            <a:ext cx="8507287" cy="5851525"/>
          </a:xfrm>
          <a:prstGeom prst="rect">
            <a:avLst/>
          </a:prstGeom>
        </p:spPr>
      </p:pic>
    </p:spTree>
    <p:extLst>
      <p:ext uri="{BB962C8B-B14F-4D97-AF65-F5344CB8AC3E}">
        <p14:creationId xmlns:p14="http://schemas.microsoft.com/office/powerpoint/2010/main" val="259967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648071"/>
          </a:xfrm>
        </p:spPr>
        <p:txBody>
          <a:bodyPr>
            <a:normAutofit fontScale="90000"/>
          </a:bodyPr>
          <a:lstStyle/>
          <a:p>
            <a:r>
              <a:rPr lang="en-AU" sz="2800" dirty="0"/>
              <a:t>Sisters of Charity, their story and spirituality and Charism</a:t>
            </a:r>
          </a:p>
        </p:txBody>
      </p:sp>
      <p:sp>
        <p:nvSpPr>
          <p:cNvPr id="3" name="Subtitle 2"/>
          <p:cNvSpPr>
            <a:spLocks noGrp="1"/>
          </p:cNvSpPr>
          <p:nvPr>
            <p:ph type="subTitle" idx="1"/>
          </p:nvPr>
        </p:nvSpPr>
        <p:spPr>
          <a:xfrm>
            <a:off x="1371600" y="2132856"/>
            <a:ext cx="6400800" cy="3505944"/>
          </a:xfrm>
        </p:spPr>
        <p:txBody>
          <a:bodyPr>
            <a:normAutofit/>
          </a:bodyPr>
          <a:lstStyle/>
          <a:p>
            <a:pPr marL="457200" indent="-457200" algn="l">
              <a:buFont typeface="Arial" panose="020B0604020202020204" pitchFamily="34" charset="0"/>
              <a:buChar char="•"/>
            </a:pPr>
            <a:r>
              <a:rPr lang="en-AU" sz="2400" dirty="0"/>
              <a:t>The beginnings…</a:t>
            </a:r>
          </a:p>
          <a:p>
            <a:pPr marL="457200" indent="-457200" algn="l">
              <a:buFont typeface="Arial" panose="020B0604020202020204" pitchFamily="34" charset="0"/>
              <a:buChar char="•"/>
            </a:pPr>
            <a:r>
              <a:rPr lang="en-AU" sz="2400" dirty="0"/>
              <a:t>Motto: “</a:t>
            </a:r>
            <a:r>
              <a:rPr lang="en-AU" sz="2400" i="1" dirty="0"/>
              <a:t>Caritas Christi Urget Nos”</a:t>
            </a:r>
          </a:p>
          <a:p>
            <a:pPr marL="457200" indent="-457200" algn="l">
              <a:buFont typeface="Arial" panose="020B0604020202020204" pitchFamily="34" charset="0"/>
              <a:buChar char="•"/>
            </a:pPr>
            <a:r>
              <a:rPr lang="en-AU" sz="2400" dirty="0"/>
              <a:t>Spirituality</a:t>
            </a:r>
          </a:p>
          <a:p>
            <a:pPr marL="457200" indent="-457200" algn="l">
              <a:buFont typeface="Arial" panose="020B0604020202020204" pitchFamily="34" charset="0"/>
              <a:buChar char="•"/>
            </a:pPr>
            <a:r>
              <a:rPr lang="en-AU" sz="2400" dirty="0"/>
              <a:t>Prophetic in outlook</a:t>
            </a:r>
          </a:p>
          <a:p>
            <a:pPr marL="457200" indent="-457200" algn="l">
              <a:buFont typeface="Arial" panose="020B0604020202020204" pitchFamily="34" charset="0"/>
              <a:buChar char="•"/>
            </a:pPr>
            <a:r>
              <a:rPr lang="en-AU" sz="2400" dirty="0"/>
              <a:t>Trust in Divine Providence</a:t>
            </a:r>
          </a:p>
          <a:p>
            <a:pPr marL="457200" indent="-457200" algn="l">
              <a:buFont typeface="Arial" panose="020B0604020202020204" pitchFamily="34" charset="0"/>
              <a:buChar char="•"/>
            </a:pPr>
            <a:r>
              <a:rPr lang="en-AU" sz="2400" dirty="0"/>
              <a:t>Practical and forward thinking</a:t>
            </a:r>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5" name="Picture 2" descr="C:\Documents and Settings\wilkijul\Desktop\mmk\ship1.jpg">
            <a:extLst>
              <a:ext uri="{FF2B5EF4-FFF2-40B4-BE49-F238E27FC236}">
                <a16:creationId xmlns:a16="http://schemas.microsoft.com/office/drawing/2014/main" id="{3F49DFA1-E998-46E0-B987-FB7B162CA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9" r="7280" b="12329"/>
          <a:stretch>
            <a:fillRect/>
          </a:stretch>
        </p:blipFill>
        <p:spPr bwMode="auto">
          <a:xfrm>
            <a:off x="6460275" y="3630650"/>
            <a:ext cx="2624250" cy="316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3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008111"/>
          </a:xfrm>
        </p:spPr>
        <p:txBody>
          <a:bodyPr>
            <a:normAutofit fontScale="90000"/>
          </a:bodyPr>
          <a:lstStyle/>
          <a:p>
            <a:r>
              <a:rPr lang="en-AU" sz="2400" dirty="0"/>
              <a:t>The Australian Sisters of Charity</a:t>
            </a:r>
            <a:br>
              <a:rPr lang="en-AU" sz="2400" dirty="0"/>
            </a:br>
            <a:r>
              <a:rPr lang="en-AU" sz="2400" dirty="0"/>
              <a:t>Standing on the shoulders of those who have come before us……</a:t>
            </a:r>
          </a:p>
        </p:txBody>
      </p:sp>
      <p:sp>
        <p:nvSpPr>
          <p:cNvPr id="3" name="Subtitle 2"/>
          <p:cNvSpPr>
            <a:spLocks noGrp="1"/>
          </p:cNvSpPr>
          <p:nvPr>
            <p:ph type="subTitle" idx="1"/>
          </p:nvPr>
        </p:nvSpPr>
        <p:spPr>
          <a:xfrm>
            <a:off x="1371600" y="2852936"/>
            <a:ext cx="6400800" cy="2016224"/>
          </a:xfrm>
        </p:spPr>
        <p:txBody>
          <a:bodyPr>
            <a:normAutofit/>
          </a:bodyPr>
          <a:lstStyle/>
          <a:p>
            <a:pPr marL="457200" indent="-457200" algn="l">
              <a:buFont typeface="Arial" panose="020B0604020202020204" pitchFamily="34" charset="0"/>
              <a:buChar char="•"/>
            </a:pPr>
            <a:r>
              <a:rPr lang="en-AU" sz="2000" dirty="0"/>
              <a:t>Arrival 1838</a:t>
            </a:r>
          </a:p>
          <a:p>
            <a:pPr marL="457200" indent="-457200" algn="l">
              <a:buFont typeface="Arial" panose="020B0604020202020204" pitchFamily="34" charset="0"/>
              <a:buChar char="•"/>
            </a:pPr>
            <a:r>
              <a:rPr lang="en-AU" sz="2000" dirty="0"/>
              <a:t>Early Ministries in Sydney and then Hobart</a:t>
            </a:r>
          </a:p>
          <a:p>
            <a:pPr marL="457200" indent="-457200" algn="l">
              <a:buFont typeface="Arial" panose="020B0604020202020204" pitchFamily="34" charset="0"/>
              <a:buChar char="•"/>
            </a:pPr>
            <a:r>
              <a:rPr lang="en-AU" sz="2000" dirty="0"/>
              <a:t>The growth and diversification of their ministries</a:t>
            </a:r>
          </a:p>
          <a:p>
            <a:pPr marL="457200" indent="-457200" algn="l">
              <a:buFont typeface="Arial" panose="020B0604020202020204" pitchFamily="34" charset="0"/>
              <a:buChar char="•"/>
            </a:pPr>
            <a:r>
              <a:rPr lang="en-AU" sz="2000" dirty="0"/>
              <a:t>Their traits, their tenacity, their legacy……</a:t>
            </a:r>
          </a:p>
          <a:p>
            <a:pPr marL="457200" indent="-457200" algn="l">
              <a:buFont typeface="Arial" panose="020B0604020202020204" pitchFamily="34" charset="0"/>
              <a:buChar char="•"/>
            </a:pPr>
            <a:endParaRPr lang="en-AU" sz="2000" dirty="0"/>
          </a:p>
          <a:p>
            <a:pPr marL="457200" indent="-457200" algn="l">
              <a:buFont typeface="Arial" panose="020B0604020202020204" pitchFamily="34" charset="0"/>
              <a:buChar char="•"/>
            </a:pPr>
            <a:endParaRPr lang="en-AU" sz="2000" dirty="0"/>
          </a:p>
        </p:txBody>
      </p:sp>
      <p:pic>
        <p:nvPicPr>
          <p:cNvPr id="4" name="Picture 3" descr="MAM_wave_1_PMS267_rgb.jpg"/>
          <p:cNvPicPr>
            <a:picLocks noChangeAspect="1"/>
          </p:cNvPicPr>
          <p:nvPr/>
        </p:nvPicPr>
        <p:blipFill>
          <a:blip r:embed="rId3" cstate="print"/>
          <a:stretch>
            <a:fillRect/>
          </a:stretch>
        </p:blipFill>
        <p:spPr>
          <a:xfrm>
            <a:off x="0" y="5157192"/>
            <a:ext cx="9144000" cy="1643050"/>
          </a:xfrm>
          <a:prstGeom prst="rect">
            <a:avLst/>
          </a:prstGeom>
        </p:spPr>
      </p:pic>
      <p:pic>
        <p:nvPicPr>
          <p:cNvPr id="5" name="Picture 1026" descr="aikenheadtapestry">
            <a:extLst>
              <a:ext uri="{FF2B5EF4-FFF2-40B4-BE49-F238E27FC236}">
                <a16:creationId xmlns:a16="http://schemas.microsoft.com/office/drawing/2014/main" id="{A17FA780-DB46-456A-BD80-CFF6831FC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869160"/>
            <a:ext cx="4032448" cy="1887395"/>
          </a:xfrm>
          <a:prstGeom prst="rect">
            <a:avLst/>
          </a:prstGeom>
          <a:noFill/>
          <a:ln w="57150" cmpd="thinThick">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008112"/>
          </a:xfrm>
        </p:spPr>
        <p:txBody>
          <a:bodyPr>
            <a:normAutofit/>
          </a:bodyPr>
          <a:lstStyle/>
          <a:p>
            <a:r>
              <a:rPr lang="en-AU" sz="2400" dirty="0"/>
              <a:t>Mary Aikenhead Ministries: the Journey continues….</a:t>
            </a:r>
          </a:p>
        </p:txBody>
      </p:sp>
      <p:sp>
        <p:nvSpPr>
          <p:cNvPr id="3" name="Subtitle 2"/>
          <p:cNvSpPr>
            <a:spLocks noGrp="1"/>
          </p:cNvSpPr>
          <p:nvPr>
            <p:ph type="subTitle" idx="1"/>
          </p:nvPr>
        </p:nvSpPr>
        <p:spPr>
          <a:xfrm>
            <a:off x="1371600" y="1340768"/>
            <a:ext cx="6400800" cy="3960440"/>
          </a:xfrm>
        </p:spPr>
        <p:txBody>
          <a:bodyPr>
            <a:normAutofit/>
          </a:bodyPr>
          <a:lstStyle/>
          <a:p>
            <a:pPr marL="457200" indent="-457200" algn="l">
              <a:buFont typeface="Arial" panose="020B0604020202020204" pitchFamily="34" charset="0"/>
              <a:buChar char="•"/>
            </a:pPr>
            <a:r>
              <a:rPr lang="en-AU" sz="1900" dirty="0"/>
              <a:t>Public Juridic Person, established 2009: What and Why?</a:t>
            </a:r>
          </a:p>
          <a:p>
            <a:pPr marL="457200" indent="-457200" algn="l">
              <a:buFont typeface="Arial" panose="020B0604020202020204" pitchFamily="34" charset="0"/>
              <a:buChar char="•"/>
            </a:pPr>
            <a:endParaRPr lang="en-AU" sz="1900" dirty="0"/>
          </a:p>
          <a:p>
            <a:pPr marL="457200" indent="-457200" algn="l">
              <a:buFont typeface="Arial" panose="020B0604020202020204" pitchFamily="34" charset="0"/>
              <a:buChar char="•"/>
            </a:pPr>
            <a:r>
              <a:rPr lang="en-AU" sz="1900" i="1" dirty="0"/>
              <a:t>“ Our Congregation’s spirit and our inheritance is the gospel privilege of serving others, especially the poor. Our story is one of innovation, courage and conviction. It is our hope that this will continue. We are confident that through Mary Aikenhead Ministries, the spirit of service will flourish in new and progressive ways, always alive to the spirit of the times.” </a:t>
            </a:r>
          </a:p>
          <a:p>
            <a:pPr algn="l"/>
            <a:r>
              <a:rPr lang="en-AU" sz="1300" dirty="0"/>
              <a:t>Sr Elizabeth Dodds rsc, Congregational Leader at the time of MAM establishment</a:t>
            </a:r>
            <a:r>
              <a:rPr lang="en-AU" sz="1900" dirty="0"/>
              <a:t>.   </a:t>
            </a:r>
          </a:p>
          <a:p>
            <a:pPr algn="l"/>
            <a:endParaRPr lang="en-AU" sz="1900" dirty="0"/>
          </a:p>
          <a:p>
            <a:pPr marL="457200" indent="-457200" algn="l">
              <a:buFont typeface="Arial" panose="020B0604020202020204" pitchFamily="34" charset="0"/>
              <a:buChar char="•"/>
            </a:pPr>
            <a:r>
              <a:rPr lang="en-AU" sz="1900" dirty="0"/>
              <a:t>MAM Values: Love, Hope, Justice and Compassion</a:t>
            </a:r>
          </a:p>
          <a:p>
            <a:pPr marL="457200" indent="-457200" algn="l">
              <a:buFont typeface="Arial" panose="020B0604020202020204" pitchFamily="34" charset="0"/>
              <a:buChar char="•"/>
            </a:pPr>
            <a:endParaRPr lang="en-AU" sz="2000" dirty="0"/>
          </a:p>
          <a:p>
            <a:pPr marL="457200" indent="-457200" algn="l">
              <a:buFont typeface="Arial" panose="020B0604020202020204" pitchFamily="34" charset="0"/>
              <a:buChar char="•"/>
            </a:pPr>
            <a:endParaRPr lang="en-AU" sz="2000"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77168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9080"/>
            <a:ext cx="7772400" cy="722511"/>
          </a:xfrm>
        </p:spPr>
        <p:txBody>
          <a:bodyPr>
            <a:normAutofit/>
          </a:bodyPr>
          <a:lstStyle/>
          <a:p>
            <a:r>
              <a:rPr lang="en-AU" sz="2800" dirty="0"/>
              <a:t>Establishment of Mary Aikenhead Ministries </a:t>
            </a:r>
          </a:p>
        </p:txBody>
      </p:sp>
      <p:sp>
        <p:nvSpPr>
          <p:cNvPr id="3" name="Subtitle 2"/>
          <p:cNvSpPr>
            <a:spLocks noGrp="1"/>
          </p:cNvSpPr>
          <p:nvPr>
            <p:ph type="subTitle" idx="1"/>
          </p:nvPr>
        </p:nvSpPr>
        <p:spPr>
          <a:xfrm>
            <a:off x="685800" y="2060848"/>
            <a:ext cx="7190656" cy="3577952"/>
          </a:xfrm>
        </p:spPr>
        <p:txBody>
          <a:bodyPr>
            <a:normAutofit/>
          </a:bodyPr>
          <a:lstStyle/>
          <a:p>
            <a:pPr algn="l"/>
            <a:r>
              <a:rPr lang="en-US" sz="2000" dirty="0">
                <a:cs typeface="Arial"/>
              </a:rPr>
              <a:t>‘Through our </a:t>
            </a:r>
            <a:r>
              <a:rPr lang="en-US" sz="2000" dirty="0">
                <a:solidFill>
                  <a:srgbClr val="660066"/>
                </a:solidFill>
                <a:cs typeface="Arial"/>
              </a:rPr>
              <a:t>trust in Divine Providence</a:t>
            </a:r>
            <a:r>
              <a:rPr lang="en-US" sz="2000" dirty="0">
                <a:cs typeface="Arial"/>
              </a:rPr>
              <a:t>, our vision is to </a:t>
            </a:r>
            <a:r>
              <a:rPr lang="en-US" sz="2000" dirty="0">
                <a:solidFill>
                  <a:srgbClr val="660066"/>
                </a:solidFill>
                <a:cs typeface="Arial"/>
              </a:rPr>
              <a:t>witness the Gospel </a:t>
            </a:r>
            <a:r>
              <a:rPr lang="en-US" sz="2000" dirty="0">
                <a:cs typeface="Arial"/>
              </a:rPr>
              <a:t>through our commitment to the values of </a:t>
            </a:r>
            <a:r>
              <a:rPr lang="en-US" sz="2000" dirty="0">
                <a:solidFill>
                  <a:srgbClr val="660066"/>
                </a:solidFill>
                <a:cs typeface="Arial"/>
              </a:rPr>
              <a:t>hope</a:t>
            </a:r>
            <a:r>
              <a:rPr lang="en-US" sz="2000" dirty="0">
                <a:cs typeface="Arial"/>
              </a:rPr>
              <a:t>, </a:t>
            </a:r>
            <a:r>
              <a:rPr lang="en-US" sz="2000" dirty="0">
                <a:solidFill>
                  <a:srgbClr val="660066"/>
                </a:solidFill>
                <a:cs typeface="Arial"/>
              </a:rPr>
              <a:t>justice </a:t>
            </a:r>
            <a:r>
              <a:rPr lang="en-US" sz="2000" dirty="0">
                <a:cs typeface="Arial"/>
              </a:rPr>
              <a:t>and </a:t>
            </a:r>
            <a:r>
              <a:rPr lang="en-US" sz="2000" dirty="0">
                <a:solidFill>
                  <a:srgbClr val="660066"/>
                </a:solidFill>
                <a:cs typeface="Arial"/>
              </a:rPr>
              <a:t>compassion </a:t>
            </a:r>
            <a:r>
              <a:rPr lang="en-US" sz="2000" dirty="0">
                <a:cs typeface="Arial"/>
              </a:rPr>
              <a:t>in loving </a:t>
            </a:r>
            <a:r>
              <a:rPr lang="en-US" sz="2000" dirty="0">
                <a:solidFill>
                  <a:srgbClr val="660066"/>
                </a:solidFill>
                <a:cs typeface="Arial"/>
              </a:rPr>
              <a:t>service</a:t>
            </a:r>
            <a:r>
              <a:rPr lang="en-US" sz="2000" dirty="0">
                <a:cs typeface="Arial"/>
              </a:rPr>
              <a:t> of God’s people, especially the </a:t>
            </a:r>
            <a:r>
              <a:rPr lang="en-US" sz="2000" dirty="0">
                <a:solidFill>
                  <a:srgbClr val="660066"/>
                </a:solidFill>
                <a:cs typeface="Arial"/>
              </a:rPr>
              <a:t>poor and marginalised</a:t>
            </a:r>
            <a:r>
              <a:rPr lang="en-US" sz="2000" dirty="0">
                <a:cs typeface="Arial"/>
              </a:rPr>
              <a:t>.’</a:t>
            </a:r>
            <a:endParaRPr lang="en-US" sz="2000" dirty="0">
              <a:latin typeface="Arial"/>
              <a:cs typeface="Arial"/>
            </a:endParaRPr>
          </a:p>
          <a:p>
            <a:pPr algn="l"/>
            <a:endParaRPr lang="en-US" sz="2000" dirty="0">
              <a:latin typeface="Arial"/>
              <a:cs typeface="Arial"/>
            </a:endParaRPr>
          </a:p>
          <a:p>
            <a:pPr algn="l"/>
            <a:r>
              <a:rPr lang="en-US" sz="2000" dirty="0">
                <a:latin typeface="Arial"/>
                <a:cs typeface="Arial"/>
              </a:rPr>
              <a:t>‘The Trustees will ensure that the </a:t>
            </a:r>
            <a:r>
              <a:rPr lang="en-US" sz="2000" dirty="0">
                <a:solidFill>
                  <a:srgbClr val="660066"/>
                </a:solidFill>
                <a:latin typeface="Arial"/>
                <a:cs typeface="Arial"/>
              </a:rPr>
              <a:t>heritage</a:t>
            </a:r>
            <a:r>
              <a:rPr lang="en-US" sz="2000" dirty="0">
                <a:latin typeface="Arial"/>
                <a:cs typeface="Arial"/>
              </a:rPr>
              <a:t>, </a:t>
            </a:r>
            <a:r>
              <a:rPr lang="en-US" sz="2000" dirty="0">
                <a:solidFill>
                  <a:srgbClr val="660066"/>
                </a:solidFill>
                <a:latin typeface="Arial"/>
                <a:cs typeface="Arial"/>
              </a:rPr>
              <a:t>tradition</a:t>
            </a:r>
            <a:r>
              <a:rPr lang="en-US" sz="2000" dirty="0">
                <a:latin typeface="Arial"/>
                <a:cs typeface="Arial"/>
              </a:rPr>
              <a:t> and </a:t>
            </a:r>
            <a:r>
              <a:rPr lang="en-US" sz="2000" dirty="0">
                <a:solidFill>
                  <a:srgbClr val="660066"/>
                </a:solidFill>
                <a:latin typeface="Arial"/>
                <a:cs typeface="Arial"/>
              </a:rPr>
              <a:t>charism </a:t>
            </a:r>
            <a:r>
              <a:rPr lang="en-US" sz="2000" dirty="0">
                <a:latin typeface="Arial"/>
                <a:cs typeface="Arial"/>
              </a:rPr>
              <a:t>of the Sisters of Charity are taken </a:t>
            </a:r>
            <a:r>
              <a:rPr lang="en-US" sz="2000" dirty="0">
                <a:solidFill>
                  <a:srgbClr val="660066"/>
                </a:solidFill>
                <a:latin typeface="Arial"/>
                <a:cs typeface="Arial"/>
              </a:rPr>
              <a:t>purposefully </a:t>
            </a:r>
            <a:r>
              <a:rPr lang="en-US" sz="2000" dirty="0">
                <a:latin typeface="Arial"/>
                <a:cs typeface="Arial"/>
              </a:rPr>
              <a:t>into the future.’</a:t>
            </a:r>
            <a:endParaRPr lang="en-AU" sz="2000"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09480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936103"/>
          </a:xfrm>
        </p:spPr>
        <p:txBody>
          <a:bodyPr>
            <a:normAutofit/>
          </a:bodyPr>
          <a:lstStyle/>
          <a:p>
            <a:r>
              <a:rPr lang="en-AU" sz="3200" i="1" dirty="0"/>
              <a:t>Our place in the story….</a:t>
            </a:r>
          </a:p>
        </p:txBody>
      </p:sp>
      <p:sp>
        <p:nvSpPr>
          <p:cNvPr id="3" name="Subtitle 2"/>
          <p:cNvSpPr>
            <a:spLocks noGrp="1"/>
          </p:cNvSpPr>
          <p:nvPr>
            <p:ph type="subTitle" idx="1"/>
          </p:nvPr>
        </p:nvSpPr>
        <p:spPr>
          <a:xfrm>
            <a:off x="1371600" y="1844824"/>
            <a:ext cx="6400800" cy="3456384"/>
          </a:xfrm>
        </p:spPr>
        <p:txBody>
          <a:bodyPr>
            <a:normAutofit fontScale="55000" lnSpcReduction="20000"/>
          </a:bodyPr>
          <a:lstStyle/>
          <a:p>
            <a:r>
              <a:rPr lang="en-AU" b="1" i="1" dirty="0"/>
              <a:t>“And no-one sews a patch of unshrunk cloth to an old coat; for then the patch tears away from the coat, and leaves a bigger hole. Neither do you put new wine into old wine-skins; if you do, the skins burst, and then the wine runs out and the skins are spoilt.”  </a:t>
            </a:r>
            <a:r>
              <a:rPr lang="en-AU" b="1" dirty="0"/>
              <a:t>Mark 2:22</a:t>
            </a:r>
            <a:endParaRPr lang="en-AU" dirty="0"/>
          </a:p>
          <a:p>
            <a:r>
              <a:rPr lang="en-AU" dirty="0"/>
              <a:t>In the spirit of renewal and responding to the needs of the Church in the 21</a:t>
            </a:r>
            <a:r>
              <a:rPr lang="en-AU" baseline="30000" dirty="0"/>
              <a:t>st</a:t>
            </a:r>
            <a:r>
              <a:rPr lang="en-AU" dirty="0"/>
              <a:t> century, the Sisters of Charity look towards the future with joy and hope. In considering a new sponsorship model, we have focused on the ministries, with respect for and celebration of the rich heritage of the works originally undertaken and developed by the Sisters of Charity. We trust that the newly chosen sponsorship model will further these ministries. </a:t>
            </a:r>
          </a:p>
          <a:p>
            <a:r>
              <a:rPr lang="en-AU" sz="1800" dirty="0"/>
              <a:t>Extract from the Theological Statement</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94820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Catholic Ladies’ College </a:t>
            </a:r>
          </a:p>
        </p:txBody>
      </p:sp>
      <p:sp>
        <p:nvSpPr>
          <p:cNvPr id="3" name="Subtitle 2"/>
          <p:cNvSpPr>
            <a:spLocks noGrp="1"/>
          </p:cNvSpPr>
          <p:nvPr>
            <p:ph type="subTitle" idx="1"/>
          </p:nvPr>
        </p:nvSpPr>
        <p:spPr/>
        <p:txBody>
          <a:bodyPr/>
          <a:lstStyle/>
          <a:p>
            <a:r>
              <a:rPr lang="en-AU" dirty="0"/>
              <a:t>Monday 5 August </a:t>
            </a:r>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9080"/>
            <a:ext cx="7772400" cy="722511"/>
          </a:xfrm>
        </p:spPr>
        <p:txBody>
          <a:bodyPr>
            <a:normAutofit/>
          </a:bodyPr>
          <a:lstStyle/>
          <a:p>
            <a:r>
              <a:rPr lang="en-AU" sz="2800" dirty="0"/>
              <a:t>Establishment of Mary Aikenhead Ministries </a:t>
            </a:r>
          </a:p>
        </p:txBody>
      </p:sp>
      <p:sp>
        <p:nvSpPr>
          <p:cNvPr id="3" name="Subtitle 2"/>
          <p:cNvSpPr>
            <a:spLocks noGrp="1"/>
          </p:cNvSpPr>
          <p:nvPr>
            <p:ph type="subTitle" idx="1"/>
          </p:nvPr>
        </p:nvSpPr>
        <p:spPr>
          <a:xfrm>
            <a:off x="1371600" y="1700808"/>
            <a:ext cx="6400800" cy="3937992"/>
          </a:xfrm>
        </p:spPr>
        <p:txBody>
          <a:bodyPr>
            <a:normAutofit/>
          </a:bodyPr>
          <a:lstStyle/>
          <a:p>
            <a:endParaRPr lang="en-AU" dirty="0"/>
          </a:p>
        </p:txBody>
      </p:sp>
      <p:pic>
        <p:nvPicPr>
          <p:cNvPr id="4" name="Picture 3" descr="MAM_wave_1_PMS267_rgb.jpg"/>
          <p:cNvPicPr>
            <a:picLocks noChangeAspect="1"/>
          </p:cNvPicPr>
          <p:nvPr/>
        </p:nvPicPr>
        <p:blipFill>
          <a:blip r:embed="rId4" cstate="print"/>
          <a:stretch>
            <a:fillRect/>
          </a:stretch>
        </p:blipFill>
        <p:spPr>
          <a:xfrm>
            <a:off x="0" y="5214950"/>
            <a:ext cx="9144000" cy="1643050"/>
          </a:xfrm>
          <a:prstGeom prst="rect">
            <a:avLst/>
          </a:prstGeom>
        </p:spPr>
      </p:pic>
      <p:graphicFrame>
        <p:nvGraphicFramePr>
          <p:cNvPr id="5" name="Object 4">
            <a:extLst>
              <a:ext uri="{FF2B5EF4-FFF2-40B4-BE49-F238E27FC236}">
                <a16:creationId xmlns:a16="http://schemas.microsoft.com/office/drawing/2014/main" id="{748BF735-CE94-4CE5-9222-F1F7C1DEB845}"/>
              </a:ext>
            </a:extLst>
          </p:cNvPr>
          <p:cNvGraphicFramePr>
            <a:graphicFrameLocks noChangeAspect="1"/>
          </p:cNvGraphicFramePr>
          <p:nvPr/>
        </p:nvGraphicFramePr>
        <p:xfrm>
          <a:off x="92075" y="116632"/>
          <a:ext cx="8020050" cy="5688632"/>
        </p:xfrm>
        <a:graphic>
          <a:graphicData uri="http://schemas.openxmlformats.org/presentationml/2006/ole">
            <mc:AlternateContent xmlns:mc="http://schemas.openxmlformats.org/markup-compatibility/2006">
              <mc:Choice xmlns:v="urn:schemas-microsoft-com:vml" Requires="v">
                <p:oleObj spid="_x0000_s1030" name="Acrobat Document" r:id="rId5" imgW="8019977" imgH="5667300" progId="AcroExch.Document.11">
                  <p:embed/>
                </p:oleObj>
              </mc:Choice>
              <mc:Fallback>
                <p:oleObj name="Acrobat Document" r:id="rId5" imgW="8019977" imgH="5667300" progId="AcroExch.Document.11">
                  <p:embed/>
                  <p:pic>
                    <p:nvPicPr>
                      <p:cNvPr id="5" name="Object 4">
                        <a:extLst>
                          <a:ext uri="{FF2B5EF4-FFF2-40B4-BE49-F238E27FC236}">
                            <a16:creationId xmlns:a16="http://schemas.microsoft.com/office/drawing/2014/main" id="{748BF735-CE94-4CE5-9222-F1F7C1DEB845}"/>
                          </a:ext>
                        </a:extLst>
                      </p:cNvPr>
                      <p:cNvPicPr/>
                      <p:nvPr/>
                    </p:nvPicPr>
                    <p:blipFill>
                      <a:blip r:embed="rId6"/>
                      <a:stretch>
                        <a:fillRect/>
                      </a:stretch>
                    </p:blipFill>
                    <p:spPr>
                      <a:xfrm>
                        <a:off x="92075" y="116632"/>
                        <a:ext cx="8020050" cy="5688632"/>
                      </a:xfrm>
                      <a:prstGeom prst="rect">
                        <a:avLst/>
                      </a:prstGeom>
                    </p:spPr>
                  </p:pic>
                </p:oleObj>
              </mc:Fallback>
            </mc:AlternateContent>
          </a:graphicData>
        </a:graphic>
      </p:graphicFrame>
    </p:spTree>
    <p:extLst>
      <p:ext uri="{BB962C8B-B14F-4D97-AF65-F5344CB8AC3E}">
        <p14:creationId xmlns:p14="http://schemas.microsoft.com/office/powerpoint/2010/main" val="245917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936103"/>
          </a:xfrm>
        </p:spPr>
        <p:txBody>
          <a:bodyPr>
            <a:normAutofit/>
          </a:bodyPr>
          <a:lstStyle/>
          <a:p>
            <a:r>
              <a:rPr lang="en-AU" sz="3200" i="1" dirty="0"/>
              <a:t>By this everyone will know….</a:t>
            </a:r>
          </a:p>
        </p:txBody>
      </p:sp>
      <p:sp>
        <p:nvSpPr>
          <p:cNvPr id="3" name="Subtitle 2"/>
          <p:cNvSpPr>
            <a:spLocks noGrp="1"/>
          </p:cNvSpPr>
          <p:nvPr>
            <p:ph type="subTitle" idx="1"/>
          </p:nvPr>
        </p:nvSpPr>
        <p:spPr>
          <a:xfrm>
            <a:off x="1371600" y="1700808"/>
            <a:ext cx="6400800" cy="3600400"/>
          </a:xfrm>
        </p:spPr>
        <p:txBody>
          <a:bodyPr>
            <a:normAutofit fontScale="40000" lnSpcReduction="20000"/>
          </a:bodyPr>
          <a:lstStyle/>
          <a:p>
            <a:pPr algn="l"/>
            <a:r>
              <a:rPr lang="en-AU" sz="3800" b="1" dirty="0"/>
              <a:t>Enduring Story: Jesus, and his life, ministry and the values of the Gospel</a:t>
            </a:r>
            <a:r>
              <a:rPr lang="en-AU" sz="3800" dirty="0"/>
              <a:t>:  </a:t>
            </a:r>
            <a:r>
              <a:rPr lang="en-AU" sz="3800" i="1" dirty="0"/>
              <a:t>Potential to consider scripture, reflect on the key messages of the life of Jesus as it speaks to you in your ministry today. </a:t>
            </a:r>
          </a:p>
          <a:p>
            <a:pPr algn="l"/>
            <a:r>
              <a:rPr lang="en-AU" sz="3800" b="1" dirty="0"/>
              <a:t>Expressive Story, how this story and these values are given expression in the prophetic response of Venerable Mary Aikenhead and the Sisters of Charity through their charism, ministry and </a:t>
            </a:r>
            <a:r>
              <a:rPr lang="en-AU" sz="5000" b="1" dirty="0"/>
              <a:t>tradition</a:t>
            </a:r>
            <a:r>
              <a:rPr lang="en-AU" sz="3800" i="1" dirty="0"/>
              <a:t>: potential to share, reflect upon values of Mary Aikenhead and the Sisters of Charity that are evidenced in your ministry today? </a:t>
            </a:r>
          </a:p>
          <a:p>
            <a:pPr algn="l"/>
            <a:r>
              <a:rPr lang="en-AU" sz="3800" b="1" dirty="0"/>
              <a:t>Evolving Story, how we work with these legacies in an interpretive manner that carries our faith, spirituality and tradition purposefully forward to meet the challenges revealed in the signs of the times</a:t>
            </a:r>
            <a:r>
              <a:rPr lang="en-AU" sz="3800" i="1" dirty="0"/>
              <a:t>: potential to consider the emerging story of your ministry, in the context of current stewardship, future opportunities, being a prophetic people.</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013176"/>
            <a:ext cx="9144000" cy="1643050"/>
          </a:xfrm>
          <a:prstGeom prst="rect">
            <a:avLst/>
          </a:prstGeom>
        </p:spPr>
      </p:pic>
    </p:spTree>
    <p:extLst>
      <p:ext uri="{BB962C8B-B14F-4D97-AF65-F5344CB8AC3E}">
        <p14:creationId xmlns:p14="http://schemas.microsoft.com/office/powerpoint/2010/main" val="60585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820" y="298429"/>
            <a:ext cx="7772400" cy="395986"/>
          </a:xfrm>
        </p:spPr>
        <p:txBody>
          <a:bodyPr>
            <a:noAutofit/>
          </a:bodyPr>
          <a:lstStyle/>
          <a:p>
            <a:r>
              <a:rPr lang="en-AU" sz="2000" i="1" dirty="0"/>
              <a:t>By this everyone will know……MAEA contemporary indicators</a:t>
            </a:r>
          </a:p>
        </p:txBody>
      </p:sp>
      <p:sp>
        <p:nvSpPr>
          <p:cNvPr id="3" name="Subtitle 2"/>
          <p:cNvSpPr>
            <a:spLocks noGrp="1"/>
          </p:cNvSpPr>
          <p:nvPr>
            <p:ph type="subTitle" idx="1"/>
          </p:nvPr>
        </p:nvSpPr>
        <p:spPr>
          <a:xfrm>
            <a:off x="755576" y="980728"/>
            <a:ext cx="7192888" cy="4104455"/>
          </a:xfrm>
        </p:spPr>
        <p:txBody>
          <a:bodyPr>
            <a:normAutofit/>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B516A6CA-69A1-40A1-927D-BAFF39C80D21}"/>
              </a:ext>
            </a:extLst>
          </p:cNvPr>
          <p:cNvGraphicFramePr>
            <a:graphicFrameLocks noGrp="1"/>
          </p:cNvGraphicFramePr>
          <p:nvPr/>
        </p:nvGraphicFramePr>
        <p:xfrm>
          <a:off x="0" y="980728"/>
          <a:ext cx="9144000" cy="5832647"/>
        </p:xfrm>
        <a:graphic>
          <a:graphicData uri="http://schemas.openxmlformats.org/drawingml/2006/table">
            <a:tbl>
              <a:tblPr firstRow="1" firstCol="1" bandRow="1">
                <a:tableStyleId>{5C22544A-7EE6-4342-B048-85BDC9FD1C3A}</a:tableStyleId>
              </a:tblPr>
              <a:tblGrid>
                <a:gridCol w="3713848">
                  <a:extLst>
                    <a:ext uri="{9D8B030D-6E8A-4147-A177-3AD203B41FA5}">
                      <a16:colId xmlns:a16="http://schemas.microsoft.com/office/drawing/2014/main" val="3937229143"/>
                    </a:ext>
                  </a:extLst>
                </a:gridCol>
                <a:gridCol w="5430152">
                  <a:extLst>
                    <a:ext uri="{9D8B030D-6E8A-4147-A177-3AD203B41FA5}">
                      <a16:colId xmlns:a16="http://schemas.microsoft.com/office/drawing/2014/main" val="3322646615"/>
                    </a:ext>
                  </a:extLst>
                </a:gridCol>
              </a:tblGrid>
              <a:tr h="1143482">
                <a:tc>
                  <a:txBody>
                    <a:bodyPr/>
                    <a:lstStyle/>
                    <a:p>
                      <a:pPr>
                        <a:spcAft>
                          <a:spcPts val="0"/>
                        </a:spcAft>
                      </a:pPr>
                      <a:r>
                        <a:rPr lang="en-US" sz="1500" kern="1200">
                          <a:effectLst/>
                        </a:rPr>
                        <a:t>The love of Christ impels us</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A source of witness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A call to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Experiencing the love of Christ in all structures, processes, programs, relationships and actions</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450106589"/>
                  </a:ext>
                </a:extLst>
              </a:tr>
              <a:tr h="918535">
                <a:tc>
                  <a:txBody>
                    <a:bodyPr/>
                    <a:lstStyle/>
                    <a:p>
                      <a:pPr>
                        <a:spcAft>
                          <a:spcPts val="0"/>
                        </a:spcAft>
                      </a:pPr>
                      <a:r>
                        <a:rPr lang="en-US" sz="1500" kern="1200">
                          <a:effectLst/>
                        </a:rPr>
                        <a:t>Preferential option for the poor</a:t>
                      </a:r>
                      <a:endParaRPr lang="en-AU" sz="900">
                        <a:effectLst/>
                      </a:endParaRPr>
                    </a:p>
                    <a:p>
                      <a:pPr>
                        <a:spcAft>
                          <a:spcPts val="0"/>
                        </a:spcAft>
                      </a:pPr>
                      <a:r>
                        <a:rPr lang="en-US" sz="1300" kern="1200">
                          <a:effectLst/>
                        </a:rPr>
                        <a:t>Social action and justice</a:t>
                      </a:r>
                      <a:endParaRPr lang="en-AU" sz="900">
                        <a:effectLst/>
                      </a:endParaRPr>
                    </a:p>
                    <a:p>
                      <a:pPr>
                        <a:spcAft>
                          <a:spcPts val="0"/>
                        </a:spcAft>
                      </a:pPr>
                      <a:r>
                        <a:rPr lang="en-US" sz="1500" kern="1200">
                          <a:effectLst/>
                        </a:rPr>
                        <a:t> </a:t>
                      </a:r>
                      <a:endParaRPr lang="en-AU" sz="900">
                        <a:effectLst/>
                        <a:latin typeface="Calibri" panose="020F0502020204030204" pitchFamily="34" charset="0"/>
                        <a:ea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Preferential option for the poor and vulnerable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Rigorous and vigorous advocacy for justice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Promoting opportunities for hope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337112742"/>
                  </a:ext>
                </a:extLst>
              </a:tr>
              <a:tr h="875716">
                <a:tc>
                  <a:txBody>
                    <a:bodyPr/>
                    <a:lstStyle/>
                    <a:p>
                      <a:pPr>
                        <a:spcAft>
                          <a:spcPts val="0"/>
                        </a:spcAft>
                      </a:pPr>
                      <a:r>
                        <a:rPr lang="en-US" sz="1500" kern="1200">
                          <a:effectLst/>
                        </a:rPr>
                        <a:t>Trust in Divine Providence</a:t>
                      </a:r>
                      <a:endParaRPr lang="en-AU" sz="900">
                        <a:effectLst/>
                      </a:endParaRPr>
                    </a:p>
                    <a:p>
                      <a:pPr>
                        <a:spcAft>
                          <a:spcPts val="0"/>
                        </a:spcAft>
                      </a:pPr>
                      <a:r>
                        <a:rPr lang="en-US" sz="1300" kern="1200">
                          <a:effectLst/>
                        </a:rPr>
                        <a:t>A spirituality of possibility</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Deep personal faith and a spirituality of action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immanence of God in our mission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presence of the Divine in each and all</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4279424208"/>
                  </a:ext>
                </a:extLst>
              </a:tr>
              <a:tr h="875716">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Ignatian reflection and discernment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Relationship between individual God and the world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Contemplation and discernment leading to transformation</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1961118946"/>
                  </a:ext>
                </a:extLst>
              </a:tr>
              <a:tr h="1143482">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Educational outcomes that deliver high achievement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Responsibility to contribute to the common good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Commitment to service and social and cultural innovation for justice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102059820"/>
                  </a:ext>
                </a:extLst>
              </a:tr>
              <a:tr h="875716">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Cultures of restlessness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Moving to need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Creativity and imagination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3844396092"/>
                  </a:ext>
                </a:extLst>
              </a:tr>
            </a:tbl>
          </a:graphicData>
        </a:graphic>
      </p:graphicFrame>
    </p:spTree>
    <p:extLst>
      <p:ext uri="{BB962C8B-B14F-4D97-AF65-F5344CB8AC3E}">
        <p14:creationId xmlns:p14="http://schemas.microsoft.com/office/powerpoint/2010/main" val="381813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872207"/>
          </a:xfrm>
        </p:spPr>
        <p:txBody>
          <a:bodyPr>
            <a:normAutofit/>
          </a:bodyPr>
          <a:lstStyle/>
          <a:p>
            <a:endParaRPr lang="en-AU" sz="3200" dirty="0"/>
          </a:p>
        </p:txBody>
      </p:sp>
      <p:sp>
        <p:nvSpPr>
          <p:cNvPr id="3" name="Subtitle 2"/>
          <p:cNvSpPr>
            <a:spLocks noGrp="1"/>
          </p:cNvSpPr>
          <p:nvPr>
            <p:ph type="subTitle" idx="1"/>
          </p:nvPr>
        </p:nvSpPr>
        <p:spPr>
          <a:xfrm>
            <a:off x="899592" y="2132856"/>
            <a:ext cx="7344816" cy="3312368"/>
          </a:xfrm>
        </p:spPr>
        <p:txBody>
          <a:bodyPr>
            <a:normAutofit fontScale="70000" lnSpcReduction="20000"/>
          </a:bodyPr>
          <a:lstStyle/>
          <a:p>
            <a:pPr algn="l"/>
            <a:r>
              <a:rPr lang="en-US" dirty="0"/>
              <a:t>The mission of Mary Aikenhead Ministries</a:t>
            </a:r>
            <a:r>
              <a:rPr lang="en-US" i="1" dirty="0"/>
              <a:t> </a:t>
            </a:r>
            <a:r>
              <a:rPr lang="en-US" dirty="0"/>
              <a:t>is central to its task and calls forth a response through its multiple expressions.</a:t>
            </a:r>
          </a:p>
          <a:p>
            <a:pPr algn="l"/>
            <a:r>
              <a:rPr lang="en-US" dirty="0"/>
              <a:t> </a:t>
            </a:r>
          </a:p>
          <a:p>
            <a:pPr algn="l"/>
            <a:r>
              <a:rPr lang="en-US" dirty="0"/>
              <a:t>From this mission, carried out on behalf of the Church, the Gospel values emerge. </a:t>
            </a:r>
          </a:p>
          <a:p>
            <a:pPr algn="l"/>
            <a:endParaRPr lang="en-US" dirty="0"/>
          </a:p>
          <a:p>
            <a:pPr algn="l"/>
            <a:r>
              <a:rPr lang="en-US" dirty="0"/>
              <a:t>Mary Aikenhead Ministries identify </a:t>
            </a:r>
            <a:r>
              <a:rPr lang="en-US" b="1" i="1" dirty="0"/>
              <a:t>Love, Justice, Compassion </a:t>
            </a:r>
            <a:r>
              <a:rPr lang="en-US" b="1" dirty="0"/>
              <a:t>and </a:t>
            </a:r>
            <a:r>
              <a:rPr lang="en-US" b="1" i="1" dirty="0"/>
              <a:t>Hope </a:t>
            </a:r>
            <a:r>
              <a:rPr lang="en-US" dirty="0"/>
              <a:t>as central to their expression and witness of the Gospel. </a:t>
            </a:r>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49851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872207"/>
          </a:xfrm>
        </p:spPr>
        <p:txBody>
          <a:bodyPr>
            <a:normAutofit/>
          </a:bodyPr>
          <a:lstStyle/>
          <a:p>
            <a:r>
              <a:rPr lang="en-AU" sz="2000" dirty="0"/>
              <a:t>Mission…</a:t>
            </a:r>
            <a:br>
              <a:rPr lang="en-AU" sz="2000" dirty="0"/>
            </a:br>
            <a:r>
              <a:rPr lang="en-AU" sz="2000" dirty="0"/>
              <a:t>How do you/we understand Mission at CLC?</a:t>
            </a:r>
          </a:p>
        </p:txBody>
      </p:sp>
      <p:sp>
        <p:nvSpPr>
          <p:cNvPr id="3" name="Subtitle 2"/>
          <p:cNvSpPr>
            <a:spLocks noGrp="1"/>
          </p:cNvSpPr>
          <p:nvPr>
            <p:ph type="subTitle" idx="1"/>
          </p:nvPr>
        </p:nvSpPr>
        <p:spPr>
          <a:xfrm>
            <a:off x="755576" y="1758440"/>
            <a:ext cx="7120880" cy="3614776"/>
          </a:xfrm>
        </p:spPr>
        <p:txBody>
          <a:bodyPr>
            <a:normAutofit lnSpcReduction="10000"/>
          </a:bodyPr>
          <a:lstStyle/>
          <a:p>
            <a:pPr algn="l"/>
            <a:r>
              <a:rPr lang="en-AU" sz="2000" dirty="0"/>
              <a:t>Where do we find Mission? </a:t>
            </a:r>
          </a:p>
          <a:p>
            <a:pPr algn="l"/>
            <a:r>
              <a:rPr lang="en-AU" sz="2000" dirty="0"/>
              <a:t>What does it look like in..</a:t>
            </a:r>
          </a:p>
          <a:p>
            <a:pPr lvl="1" algn="l"/>
            <a:r>
              <a:rPr lang="en-AU" sz="1600" dirty="0"/>
              <a:t>Learning and Teaching</a:t>
            </a:r>
          </a:p>
          <a:p>
            <a:pPr lvl="1" algn="l"/>
            <a:r>
              <a:rPr lang="en-AU" sz="1600" dirty="0"/>
              <a:t>Student Wellbeing</a:t>
            </a:r>
          </a:p>
          <a:p>
            <a:pPr lvl="1" algn="l"/>
            <a:r>
              <a:rPr lang="en-AU" sz="1600" dirty="0"/>
              <a:t>Teacher/Leadership development</a:t>
            </a:r>
          </a:p>
          <a:p>
            <a:pPr lvl="1" algn="l"/>
            <a:r>
              <a:rPr lang="en-AU" sz="1600" dirty="0"/>
              <a:t>Faith and Liturgy</a:t>
            </a:r>
          </a:p>
          <a:p>
            <a:pPr lvl="1" algn="l"/>
            <a:r>
              <a:rPr lang="en-AU" sz="1600" dirty="0"/>
              <a:t>Service provision to the community</a:t>
            </a:r>
          </a:p>
          <a:p>
            <a:pPr lvl="1" algn="l"/>
            <a:r>
              <a:rPr lang="en-AU" sz="1600" dirty="0"/>
              <a:t>Relationships</a:t>
            </a:r>
          </a:p>
          <a:p>
            <a:pPr lvl="1" algn="l"/>
            <a:r>
              <a:rPr lang="en-AU" sz="1600" dirty="0"/>
              <a:t>Finance, Facilities and Resources</a:t>
            </a:r>
          </a:p>
          <a:p>
            <a:pPr lvl="1" algn="l"/>
            <a:r>
              <a:rPr lang="en-AU" sz="1600" dirty="0"/>
              <a:t>Preferential Option for the Poor</a:t>
            </a:r>
          </a:p>
          <a:p>
            <a:pPr lvl="1" algn="l"/>
            <a:r>
              <a:rPr lang="en-AU" sz="1600" dirty="0"/>
              <a:t>Social Justice and Community Outreach</a:t>
            </a:r>
          </a:p>
          <a:p>
            <a:pPr lvl="1" algn="l"/>
            <a:r>
              <a:rPr lang="en-AU" sz="1600"/>
              <a:t>Value of every person to and within the organisation.</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099560"/>
            <a:ext cx="9144000" cy="1643050"/>
          </a:xfrm>
          <a:prstGeom prst="rect">
            <a:avLst/>
          </a:prstGeom>
        </p:spPr>
      </p:pic>
    </p:spTree>
    <p:extLst>
      <p:ext uri="{BB962C8B-B14F-4D97-AF65-F5344CB8AC3E}">
        <p14:creationId xmlns:p14="http://schemas.microsoft.com/office/powerpoint/2010/main" val="70583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440161"/>
          </a:xfrm>
        </p:spPr>
        <p:txBody>
          <a:bodyPr>
            <a:normAutofit/>
          </a:bodyPr>
          <a:lstStyle/>
          <a:p>
            <a:r>
              <a:rPr lang="en-AU" sz="2400" i="1" dirty="0"/>
              <a:t>Mary Aikenhead Ministries and Catholic Ladies’ College….</a:t>
            </a:r>
            <a:br>
              <a:rPr lang="en-AU" sz="2400" i="1" dirty="0"/>
            </a:br>
            <a:r>
              <a:rPr lang="en-AU" sz="2400" i="1" dirty="0"/>
              <a:t>My place in the story… </a:t>
            </a:r>
          </a:p>
        </p:txBody>
      </p:sp>
      <p:sp>
        <p:nvSpPr>
          <p:cNvPr id="3" name="Subtitle 2"/>
          <p:cNvSpPr>
            <a:spLocks noGrp="1"/>
          </p:cNvSpPr>
          <p:nvPr>
            <p:ph type="subTitle" idx="1"/>
          </p:nvPr>
        </p:nvSpPr>
        <p:spPr>
          <a:xfrm>
            <a:off x="899592" y="1844824"/>
            <a:ext cx="6976864" cy="3024336"/>
          </a:xfrm>
        </p:spPr>
        <p:txBody>
          <a:bodyPr>
            <a:normAutofit/>
          </a:bodyPr>
          <a:lstStyle/>
          <a:p>
            <a:pPr algn="l"/>
            <a:r>
              <a:rPr lang="en-AU" sz="2000" i="1" dirty="0"/>
              <a:t>What have I learnt today…</a:t>
            </a:r>
          </a:p>
          <a:p>
            <a:pPr algn="l"/>
            <a:r>
              <a:rPr lang="en-AU" sz="2000" i="1" dirty="0"/>
              <a:t>Among the things that I have heard, the thing that </a:t>
            </a:r>
            <a:r>
              <a:rPr lang="en-AU" sz="2000" b="1" i="1" u="sng" dirty="0"/>
              <a:t>moved</a:t>
            </a:r>
            <a:r>
              <a:rPr lang="en-AU" sz="2000" i="1" dirty="0"/>
              <a:t> me most was…</a:t>
            </a:r>
          </a:p>
          <a:p>
            <a:pPr algn="l"/>
            <a:r>
              <a:rPr lang="en-AU" sz="2000" i="1" dirty="0"/>
              <a:t>Among the things that I have heard, the thing that </a:t>
            </a:r>
            <a:r>
              <a:rPr lang="en-AU" sz="2000" b="1" i="1" u="sng" dirty="0"/>
              <a:t>challenged</a:t>
            </a:r>
            <a:r>
              <a:rPr lang="en-AU" sz="2000" i="1" dirty="0"/>
              <a:t>  me most was…</a:t>
            </a:r>
          </a:p>
          <a:p>
            <a:pPr algn="l"/>
            <a:r>
              <a:rPr lang="en-AU" sz="2000" i="1" dirty="0"/>
              <a:t>How am I </a:t>
            </a:r>
            <a:r>
              <a:rPr lang="en-AU" sz="2000" b="1" i="1" u="sng" dirty="0"/>
              <a:t>called</a:t>
            </a:r>
            <a:r>
              <a:rPr lang="en-AU" sz="2000" i="1" dirty="0"/>
              <a:t> in my work…</a:t>
            </a:r>
          </a:p>
          <a:p>
            <a:pPr algn="l"/>
            <a:r>
              <a:rPr lang="en-AU" sz="2000" i="1" dirty="0"/>
              <a:t>The one thing that may </a:t>
            </a:r>
            <a:r>
              <a:rPr lang="en-AU" sz="2000" b="1" i="1" u="sng" dirty="0"/>
              <a:t>change</a:t>
            </a:r>
            <a:r>
              <a:rPr lang="en-AU" sz="2000" i="1" dirty="0"/>
              <a:t> about the way I do my work</a:t>
            </a:r>
            <a:r>
              <a:rPr lang="en-AU" sz="2400" dirty="0"/>
              <a:t>…</a:t>
            </a:r>
          </a:p>
          <a:p>
            <a:pPr algn="l"/>
            <a:endParaRPr lang="en-AU" sz="2400" dirty="0"/>
          </a:p>
          <a:p>
            <a:pPr algn="l"/>
            <a:endParaRPr lang="en-AU" sz="2400" dirty="0"/>
          </a:p>
          <a:p>
            <a:pPr algn="l"/>
            <a:endParaRPr lang="en-AU" sz="2400" dirty="0"/>
          </a:p>
          <a:p>
            <a:pPr algn="l"/>
            <a:endParaRPr lang="en-AU" sz="2400"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50270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360039"/>
          </a:xfrm>
        </p:spPr>
        <p:txBody>
          <a:bodyPr>
            <a:normAutofit fontScale="90000"/>
          </a:bodyPr>
          <a:lstStyle/>
          <a:p>
            <a:r>
              <a:rPr lang="en-AU" sz="2800" i="1" dirty="0"/>
              <a:t>Going Forward….</a:t>
            </a:r>
            <a:endParaRPr lang="en-AU" sz="2800" dirty="0"/>
          </a:p>
        </p:txBody>
      </p:sp>
      <p:sp>
        <p:nvSpPr>
          <p:cNvPr id="3" name="Subtitle 2"/>
          <p:cNvSpPr>
            <a:spLocks noGrp="1"/>
          </p:cNvSpPr>
          <p:nvPr>
            <p:ph type="subTitle" idx="1"/>
          </p:nvPr>
        </p:nvSpPr>
        <p:spPr>
          <a:xfrm>
            <a:off x="1371600" y="1628800"/>
            <a:ext cx="6400800" cy="3456386"/>
          </a:xfrm>
        </p:spPr>
        <p:txBody>
          <a:bodyPr>
            <a:normAutofit/>
          </a:bodyPr>
          <a:lstStyle/>
          <a:p>
            <a:pPr lvl="0"/>
            <a:endParaRPr lang="en-AU" dirty="0"/>
          </a:p>
          <a:p>
            <a:r>
              <a:rPr lang="en-AU" dirty="0"/>
              <a:t> </a:t>
            </a:r>
          </a:p>
          <a:p>
            <a:r>
              <a:rPr lang="en-AU" dirty="0"/>
              <a:t> </a:t>
            </a:r>
          </a:p>
          <a:p>
            <a:r>
              <a:rPr lang="en-AU" dirty="0"/>
              <a:t>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E4A40919-310A-44C1-BAD6-3B964DA53698}"/>
              </a:ext>
            </a:extLst>
          </p:cNvPr>
          <p:cNvSpPr/>
          <p:nvPr/>
        </p:nvSpPr>
        <p:spPr>
          <a:xfrm>
            <a:off x="971600" y="1074510"/>
            <a:ext cx="7200800" cy="3323987"/>
          </a:xfrm>
          <a:prstGeom prst="rect">
            <a:avLst/>
          </a:prstGeom>
        </p:spPr>
        <p:txBody>
          <a:bodyPr wrap="square">
            <a:spAutoFit/>
          </a:bodyPr>
          <a:lstStyle/>
          <a:p>
            <a:endParaRPr lang="en-AU" dirty="0"/>
          </a:p>
          <a:p>
            <a:r>
              <a:rPr lang="en-AU" i="1" dirty="0"/>
              <a:t>“ We cannot live in the past, each age has its own challenges, we cannot continue to do things the ways that they were done; the true gifts for us are the opportunities as presented in the current time frame. It is amazing to think that the first five Sisters of Charity came to Australia with practically nothing, trusting in the providence and will of God.</a:t>
            </a:r>
          </a:p>
          <a:p>
            <a:r>
              <a:rPr lang="en-AU" i="1" dirty="0"/>
              <a:t>The whole of the Catholic society has changed, past life revolved around Church, School and Parish.</a:t>
            </a:r>
          </a:p>
          <a:p>
            <a:r>
              <a:rPr lang="en-AU" i="1" dirty="0"/>
              <a:t>Today we are touched by and open to many other influences, educate for now and the future – go forth as apostles of Christ, responding to the times.”</a:t>
            </a:r>
          </a:p>
          <a:p>
            <a:r>
              <a:rPr lang="en-AU" sz="1200" dirty="0"/>
              <a:t>Sr Moira O’Sullivan rsc, April 2012</a:t>
            </a:r>
          </a:p>
        </p:txBody>
      </p:sp>
    </p:spTree>
    <p:extLst>
      <p:ext uri="{BB962C8B-B14F-4D97-AF65-F5344CB8AC3E}">
        <p14:creationId xmlns:p14="http://schemas.microsoft.com/office/powerpoint/2010/main" val="185733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697631"/>
          </a:xfrm>
        </p:spPr>
        <p:txBody>
          <a:bodyPr>
            <a:normAutofit fontScale="90000"/>
          </a:bodyPr>
          <a:lstStyle/>
          <a:p>
            <a:endParaRPr lang="en-AU" dirty="0"/>
          </a:p>
        </p:txBody>
      </p:sp>
      <p:sp>
        <p:nvSpPr>
          <p:cNvPr id="3" name="Subtitle 2"/>
          <p:cNvSpPr>
            <a:spLocks noGrp="1"/>
          </p:cNvSpPr>
          <p:nvPr>
            <p:ph type="subTitle" idx="1"/>
          </p:nvPr>
        </p:nvSpPr>
        <p:spPr>
          <a:xfrm>
            <a:off x="1371600" y="2852936"/>
            <a:ext cx="6400800" cy="2448272"/>
          </a:xfrm>
        </p:spPr>
        <p:txBody>
          <a:bodyPr>
            <a:normAutofit/>
          </a:bodyPr>
          <a:lstStyle/>
          <a:p>
            <a:pPr algn="l"/>
            <a:r>
              <a:rPr lang="en-AU" sz="2400" dirty="0"/>
              <a:t>Welcome , Acknowledgement of Country</a:t>
            </a:r>
          </a:p>
          <a:p>
            <a:pPr algn="l"/>
            <a:r>
              <a:rPr lang="en-AU" sz="2400" dirty="0"/>
              <a:t>Introductions</a:t>
            </a:r>
          </a:p>
          <a:p>
            <a:pPr algn="l"/>
            <a:r>
              <a:rPr lang="en-AU" sz="2400" dirty="0"/>
              <a:t>Purpose and Aims </a:t>
            </a:r>
          </a:p>
          <a:p>
            <a:pPr algn="l"/>
            <a:r>
              <a:rPr lang="en-AU" sz="2400" dirty="0"/>
              <a:t>Reflection</a:t>
            </a:r>
          </a:p>
          <a:p>
            <a:pPr algn="l"/>
            <a:endParaRPr lang="en-AU" sz="24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84175"/>
          </a:xfrm>
        </p:spPr>
        <p:txBody>
          <a:bodyPr>
            <a:normAutofit/>
          </a:bodyPr>
          <a:lstStyle/>
          <a:p>
            <a:r>
              <a:rPr lang="en-AU" sz="2400" i="1" dirty="0"/>
              <a:t>Mission and Values: how they inform and influence culture…</a:t>
            </a:r>
            <a:br>
              <a:rPr lang="en-AU" sz="2400" i="1" dirty="0"/>
            </a:br>
            <a:r>
              <a:rPr lang="en-AU" sz="2400" i="1" dirty="0"/>
              <a:t>Aims and Purpose:</a:t>
            </a:r>
            <a:endParaRPr lang="en-AU" sz="2400" dirty="0"/>
          </a:p>
        </p:txBody>
      </p:sp>
      <p:sp>
        <p:nvSpPr>
          <p:cNvPr id="3" name="Subtitle 2"/>
          <p:cNvSpPr>
            <a:spLocks noGrp="1"/>
          </p:cNvSpPr>
          <p:nvPr>
            <p:ph type="subTitle" idx="1"/>
          </p:nvPr>
        </p:nvSpPr>
        <p:spPr>
          <a:xfrm>
            <a:off x="685800" y="2060848"/>
            <a:ext cx="7086600" cy="3096344"/>
          </a:xfrm>
        </p:spPr>
        <p:txBody>
          <a:bodyPr>
            <a:normAutofit/>
          </a:bodyPr>
          <a:lstStyle/>
          <a:p>
            <a:pPr marL="457200" indent="-457200" algn="l">
              <a:buFont typeface="Arial" panose="020B0604020202020204" pitchFamily="34" charset="0"/>
              <a:buChar char="•"/>
            </a:pPr>
            <a:r>
              <a:rPr lang="en-AU" sz="2200" dirty="0"/>
              <a:t>Grow in knowledge of Mary Aikenhead and the Sisters of Charity</a:t>
            </a:r>
          </a:p>
          <a:p>
            <a:pPr marL="457200" indent="-457200" algn="l">
              <a:buFont typeface="Arial" panose="020B0604020202020204" pitchFamily="34" charset="0"/>
              <a:buChar char="•"/>
            </a:pPr>
            <a:r>
              <a:rPr lang="en-AU" sz="2200" dirty="0"/>
              <a:t>Grow in understanding of</a:t>
            </a:r>
            <a:r>
              <a:rPr lang="en-AU" sz="2200" i="1" dirty="0"/>
              <a:t> </a:t>
            </a:r>
            <a:r>
              <a:rPr lang="en-AU" sz="2200" dirty="0"/>
              <a:t>Mary Aikenhead Ministries</a:t>
            </a:r>
          </a:p>
          <a:p>
            <a:pPr marL="457200" indent="-457200" algn="l">
              <a:buFont typeface="Arial" panose="020B0604020202020204" pitchFamily="34" charset="0"/>
              <a:buChar char="•"/>
            </a:pPr>
            <a:r>
              <a:rPr lang="en-AU" sz="2200" dirty="0"/>
              <a:t>Exploration of mission and culture</a:t>
            </a:r>
          </a:p>
          <a:p>
            <a:pPr marL="457200" indent="-457200" algn="l">
              <a:buFont typeface="Arial" panose="020B0604020202020204" pitchFamily="34" charset="0"/>
              <a:buChar char="•"/>
            </a:pPr>
            <a:r>
              <a:rPr lang="en-AU" sz="2200" dirty="0"/>
              <a:t>Recognition of the contributions and work of non-teaching staff at CLC</a:t>
            </a:r>
          </a:p>
          <a:p>
            <a:pPr marL="457200" indent="-457200" algn="l">
              <a:buFont typeface="Arial" panose="020B0604020202020204" pitchFamily="34" charset="0"/>
              <a:buChar char="•"/>
            </a:pPr>
            <a:r>
              <a:rPr lang="en-AU" sz="2200" dirty="0"/>
              <a:t>Recognise our place in this evolving story</a:t>
            </a:r>
          </a:p>
          <a:p>
            <a:pPr marL="457200" indent="-457200" algn="l">
              <a:buFont typeface="Arial" panose="020B0604020202020204" pitchFamily="34" charset="0"/>
              <a:buChar char="•"/>
            </a:pPr>
            <a:endParaRPr lang="en-AU" sz="22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872207"/>
          </a:xfrm>
        </p:spPr>
        <p:txBody>
          <a:bodyPr>
            <a:normAutofit/>
          </a:bodyPr>
          <a:lstStyle/>
          <a:p>
            <a:r>
              <a:rPr lang="en-AU" sz="3200" i="1" dirty="0"/>
              <a:t>A Song of Strength…</a:t>
            </a:r>
            <a:endParaRPr lang="en-AU" sz="3200" dirty="0"/>
          </a:p>
        </p:txBody>
      </p:sp>
      <p:sp>
        <p:nvSpPr>
          <p:cNvPr id="3" name="Subtitle 2"/>
          <p:cNvSpPr>
            <a:spLocks noGrp="1"/>
          </p:cNvSpPr>
          <p:nvPr>
            <p:ph type="subTitle" idx="1"/>
          </p:nvPr>
        </p:nvSpPr>
        <p:spPr>
          <a:xfrm>
            <a:off x="1475656" y="3933056"/>
            <a:ext cx="6400800" cy="1440160"/>
          </a:xfrm>
        </p:spPr>
        <p:txBody>
          <a:bodyPr>
            <a:normAutofit/>
          </a:bodyPr>
          <a:lstStyle/>
          <a:p>
            <a:pPr marL="457200" indent="-457200" algn="l">
              <a:lnSpc>
                <a:spcPct val="90000"/>
              </a:lnSpc>
              <a:buFont typeface="Arial" panose="020B0604020202020204" pitchFamily="34" charset="0"/>
              <a:buChar char="•"/>
            </a:pPr>
            <a:r>
              <a:rPr lang="en-AU" sz="2400" dirty="0"/>
              <a:t>What did you hear? </a:t>
            </a:r>
          </a:p>
          <a:p>
            <a:pPr marL="457200" indent="-457200" algn="l">
              <a:lnSpc>
                <a:spcPct val="90000"/>
              </a:lnSpc>
              <a:buFont typeface="Arial" panose="020B0604020202020204" pitchFamily="34" charset="0"/>
              <a:buChar char="•"/>
            </a:pPr>
            <a:r>
              <a:rPr lang="en-AU" sz="2400" dirty="0"/>
              <a:t>What did you feel?</a:t>
            </a:r>
          </a:p>
          <a:p>
            <a:pPr marL="457200" indent="-457200" algn="l">
              <a:lnSpc>
                <a:spcPct val="90000"/>
              </a:lnSpc>
              <a:buFont typeface="Arial" panose="020B0604020202020204" pitchFamily="34" charset="0"/>
              <a:buChar char="•"/>
            </a:pPr>
            <a:r>
              <a:rPr lang="en-AU" sz="2400" dirty="0"/>
              <a:t>How were you touched?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5" name="Picture 4">
            <a:extLst>
              <a:ext uri="{FF2B5EF4-FFF2-40B4-BE49-F238E27FC236}">
                <a16:creationId xmlns:a16="http://schemas.microsoft.com/office/drawing/2014/main" id="{BE4AB675-91E6-4CB8-9807-746F65F6EC9E}"/>
              </a:ext>
            </a:extLst>
          </p:cNvPr>
          <p:cNvPicPr>
            <a:picLocks noChangeAspect="1"/>
          </p:cNvPicPr>
          <p:nvPr/>
        </p:nvPicPr>
        <p:blipFill rotWithShape="1">
          <a:blip r:embed="rId4"/>
          <a:srcRect t="15248" r="-2" b="34013"/>
          <a:stretch/>
        </p:blipFill>
        <p:spPr>
          <a:xfrm>
            <a:off x="1475656" y="1507712"/>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872207"/>
          </a:xfrm>
        </p:spPr>
        <p:txBody>
          <a:bodyPr>
            <a:normAutofit/>
          </a:bodyPr>
          <a:lstStyle/>
          <a:p>
            <a:r>
              <a:rPr lang="en-AU" sz="3200" dirty="0"/>
              <a:t>Mission…</a:t>
            </a:r>
            <a:br>
              <a:rPr lang="en-AU" sz="3200" dirty="0"/>
            </a:br>
            <a:r>
              <a:rPr lang="en-AU" sz="3200" dirty="0"/>
              <a:t>How do you/we understand Mission?</a:t>
            </a:r>
          </a:p>
        </p:txBody>
      </p:sp>
      <p:sp>
        <p:nvSpPr>
          <p:cNvPr id="3" name="Subtitle 2"/>
          <p:cNvSpPr>
            <a:spLocks noGrp="1"/>
          </p:cNvSpPr>
          <p:nvPr>
            <p:ph type="subTitle" idx="1"/>
          </p:nvPr>
        </p:nvSpPr>
        <p:spPr>
          <a:xfrm>
            <a:off x="1043608" y="2060848"/>
            <a:ext cx="6832848" cy="3312368"/>
          </a:xfrm>
        </p:spPr>
        <p:txBody>
          <a:bodyPr>
            <a:normAutofit fontScale="55000" lnSpcReduction="20000"/>
          </a:bodyPr>
          <a:lstStyle/>
          <a:p>
            <a:pPr algn="just"/>
            <a:r>
              <a:rPr lang="en-AU" dirty="0"/>
              <a:t>Mission….Vision and Purpose</a:t>
            </a:r>
          </a:p>
          <a:p>
            <a:pPr algn="just"/>
            <a:r>
              <a:rPr lang="en-AU" dirty="0"/>
              <a:t>  </a:t>
            </a:r>
          </a:p>
          <a:p>
            <a:pPr algn="just"/>
            <a:r>
              <a:rPr lang="en-AU" i="1" dirty="0"/>
              <a:t>“I have come that you may have life and have it to the full.” </a:t>
            </a:r>
          </a:p>
          <a:p>
            <a:pPr algn="just"/>
            <a:r>
              <a:rPr lang="en-AU" sz="2000" dirty="0"/>
              <a:t>John 10:10</a:t>
            </a:r>
          </a:p>
          <a:p>
            <a:pPr algn="just"/>
            <a:endParaRPr lang="en-AU" dirty="0"/>
          </a:p>
          <a:p>
            <a:pPr algn="just"/>
            <a:r>
              <a:rPr lang="en-AU" i="1" dirty="0"/>
              <a:t>The Mission of Mary Aikenhead Ministries ( from Formation Policy) </a:t>
            </a:r>
            <a:endParaRPr lang="en-AU" dirty="0"/>
          </a:p>
          <a:p>
            <a:pPr algn="just"/>
            <a:r>
              <a:rPr lang="en-AU" b="1" i="1" dirty="0"/>
              <a:t> </a:t>
            </a:r>
            <a:endParaRPr lang="en-AU" dirty="0"/>
          </a:p>
          <a:p>
            <a:pPr algn="just"/>
            <a:r>
              <a:rPr lang="en-AU" dirty="0"/>
              <a:t>MAM continues the mission of God to love through the healing, teaching, and pastoral ministries of Jesus Christ. Inspired by the spirit of Mary Aikenhead, through an energetic stewardship, we respond to the needs of the times in innovative ways, especially for the poor, marginalised and vulnerable. </a:t>
            </a:r>
          </a:p>
          <a:p>
            <a:pPr algn="just"/>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5954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872207"/>
          </a:xfrm>
        </p:spPr>
        <p:txBody>
          <a:bodyPr>
            <a:normAutofit/>
          </a:bodyPr>
          <a:lstStyle/>
          <a:p>
            <a:r>
              <a:rPr lang="en-AU" sz="2400" u="sng" dirty="0"/>
              <a:t>Organizational Culture: </a:t>
            </a:r>
            <a:br>
              <a:rPr lang="en-AU" sz="2400" dirty="0"/>
            </a:br>
            <a:r>
              <a:rPr lang="en-AU" sz="2400" dirty="0"/>
              <a:t>What is it? </a:t>
            </a:r>
            <a:br>
              <a:rPr lang="en-AU" sz="2400" dirty="0"/>
            </a:br>
            <a:r>
              <a:rPr lang="en-AU" sz="2400" dirty="0"/>
              <a:t>How is it understood and experienced?</a:t>
            </a:r>
            <a:br>
              <a:rPr lang="en-AU" sz="2400" dirty="0"/>
            </a:br>
            <a:r>
              <a:rPr lang="en-AU" sz="2400" dirty="0"/>
              <a:t>Why? </a:t>
            </a:r>
          </a:p>
        </p:txBody>
      </p:sp>
      <p:sp>
        <p:nvSpPr>
          <p:cNvPr id="3" name="Subtitle 2"/>
          <p:cNvSpPr>
            <a:spLocks noGrp="1"/>
          </p:cNvSpPr>
          <p:nvPr>
            <p:ph type="subTitle" idx="1"/>
          </p:nvPr>
        </p:nvSpPr>
        <p:spPr>
          <a:xfrm>
            <a:off x="1475656" y="2204864"/>
            <a:ext cx="6400800" cy="3168352"/>
          </a:xfrm>
        </p:spPr>
        <p:txBody>
          <a:bodyPr>
            <a:normAutofit fontScale="40000" lnSpcReduction="20000"/>
          </a:bodyPr>
          <a:lstStyle/>
          <a:p>
            <a:pPr algn="l"/>
            <a:r>
              <a:rPr lang="en-AU" i="1" dirty="0"/>
              <a:t>“Culture is how we ‘do things’ things around here.”</a:t>
            </a:r>
          </a:p>
          <a:p>
            <a:pPr algn="l"/>
            <a:endParaRPr lang="en-AU" i="1" dirty="0"/>
          </a:p>
          <a:p>
            <a:pPr algn="l"/>
            <a:r>
              <a:rPr lang="en-AU" i="1" dirty="0"/>
              <a:t>“Organisational culture defines a jointly shared description of an organisation from within.”</a:t>
            </a:r>
          </a:p>
          <a:p>
            <a:pPr algn="l"/>
            <a:endParaRPr lang="en-AU" i="1" dirty="0"/>
          </a:p>
          <a:p>
            <a:pPr algn="l"/>
            <a:r>
              <a:rPr lang="en-AU" i="1" dirty="0"/>
              <a:t>“Culture is a process of sense-making in an organisation.”</a:t>
            </a:r>
          </a:p>
          <a:p>
            <a:pPr algn="l"/>
            <a:endParaRPr lang="en-AU" i="1" dirty="0"/>
          </a:p>
          <a:p>
            <a:pPr algn="l"/>
            <a:r>
              <a:rPr lang="en-AU" i="1" dirty="0"/>
              <a:t>“Organisational culture is the sum of values and rituals which serve as ‘glue’ to integrate the members of the organisation.”</a:t>
            </a:r>
          </a:p>
          <a:p>
            <a:pPr algn="l"/>
            <a:endParaRPr lang="en-AU" i="1" dirty="0"/>
          </a:p>
          <a:p>
            <a:pPr algn="l"/>
            <a:r>
              <a:rPr lang="en-AU" i="1" dirty="0"/>
              <a:t>“ Organisational culture is civilisation in the workplace.” </a:t>
            </a:r>
          </a:p>
          <a:p>
            <a:pPr algn="l"/>
            <a:endParaRPr lang="en-AU" i="1" dirty="0"/>
          </a:p>
          <a:p>
            <a:pPr algn="l"/>
            <a:r>
              <a:rPr lang="en-AU" i="1" dirty="0"/>
              <a:t>“ Culture is the organisation’s immune system.”</a:t>
            </a:r>
          </a:p>
          <a:p>
            <a:pPr algn="l"/>
            <a:endParaRPr lang="en-AU" i="1" dirty="0"/>
          </a:p>
          <a:p>
            <a:pPr algn="l"/>
            <a:r>
              <a:rPr lang="en-AU" i="1" dirty="0"/>
              <a:t>“ It oversimplifies the situation in large organisations to assume there is only one culture…its risky for new leaders to ignore the sub-cultures”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54085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54EC-FB13-4E01-AB29-FBE897843913}"/>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4E0F5437-3CCB-433E-83DF-04D4D3750F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692696"/>
            <a:ext cx="7128792" cy="5433467"/>
          </a:xfrm>
        </p:spPr>
      </p:pic>
    </p:spTree>
    <p:extLst>
      <p:ext uri="{BB962C8B-B14F-4D97-AF65-F5344CB8AC3E}">
        <p14:creationId xmlns:p14="http://schemas.microsoft.com/office/powerpoint/2010/main" val="15790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234131"/>
            <a:ext cx="6172200" cy="4366569"/>
          </a:xfrm>
        </p:spPr>
        <p:txBody>
          <a:bodyPr>
            <a:noAutofit/>
          </a:bodyPr>
          <a:lstStyle/>
          <a:p>
            <a:br>
              <a:rPr lang="en-AU" sz="2400" dirty="0"/>
            </a:br>
            <a:endParaRPr lang="en-AU" sz="2400" dirty="0"/>
          </a:p>
        </p:txBody>
      </p:sp>
      <p:sp>
        <p:nvSpPr>
          <p:cNvPr id="3" name="AutoShape 2" descr="Image result for mary aikenhead and the sisters of charity"/>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2056" name="Picture 8" descr="Image result for mary aikenhead and the sisters of ch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69" y="2176430"/>
            <a:ext cx="5552260" cy="248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27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1626</Words>
  <Application>Microsoft Office PowerPoint</Application>
  <PresentationFormat>On-screen Show (4:3)</PresentationFormat>
  <Paragraphs>192</Paragraphs>
  <Slides>26</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Perpetua</vt:lpstr>
      <vt:lpstr>Times New Roman</vt:lpstr>
      <vt:lpstr>Office Theme</vt:lpstr>
      <vt:lpstr>Acrobat Document</vt:lpstr>
      <vt:lpstr>PowerPoint Presentation</vt:lpstr>
      <vt:lpstr>Catholic Ladies’ College </vt:lpstr>
      <vt:lpstr>PowerPoint Presentation</vt:lpstr>
      <vt:lpstr>Mission and Values: how they inform and influence culture… Aims and Purpose:</vt:lpstr>
      <vt:lpstr>A Song of Strength…</vt:lpstr>
      <vt:lpstr>Mission… How do you/we understand Mission?</vt:lpstr>
      <vt:lpstr>Organizational Culture:  What is it?  How is it understood and experienced? Why? </vt:lpstr>
      <vt:lpstr>PowerPoint Presentation</vt:lpstr>
      <vt:lpstr> </vt:lpstr>
      <vt:lpstr>PowerPoint Presentation</vt:lpstr>
      <vt:lpstr>Mary Aikenhead: her life and beginnings…</vt:lpstr>
      <vt:lpstr>Mary Aikenhead: her life and beginnings…</vt:lpstr>
      <vt:lpstr>  </vt:lpstr>
      <vt:lpstr>PowerPoint Presentation</vt:lpstr>
      <vt:lpstr>Sisters of Charity, their story and spirituality and Charism</vt:lpstr>
      <vt:lpstr>The Australian Sisters of Charity Standing on the shoulders of those who have come before us……</vt:lpstr>
      <vt:lpstr>Mary Aikenhead Ministries: the Journey continues….</vt:lpstr>
      <vt:lpstr>Establishment of Mary Aikenhead Ministries </vt:lpstr>
      <vt:lpstr>Our place in the story….</vt:lpstr>
      <vt:lpstr>Establishment of Mary Aikenhead Ministries </vt:lpstr>
      <vt:lpstr>By this everyone will know….</vt:lpstr>
      <vt:lpstr>By this everyone will know……MAEA contemporary indicators</vt:lpstr>
      <vt:lpstr>PowerPoint Presentation</vt:lpstr>
      <vt:lpstr>Mission… How do you/we understand Mission at CLC?</vt:lpstr>
      <vt:lpstr>Mary Aikenhead Ministries and Catholic Ladies’ College…. My place in the story… </vt:lpstr>
      <vt:lpstr>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Maria Raguz</dc:creator>
  <cp:lastModifiedBy>Margaret McKenna</cp:lastModifiedBy>
  <cp:revision>20</cp:revision>
  <cp:lastPrinted>2019-07-31T02:30:06Z</cp:lastPrinted>
  <dcterms:created xsi:type="dcterms:W3CDTF">2010-06-08T02:44:40Z</dcterms:created>
  <dcterms:modified xsi:type="dcterms:W3CDTF">2019-10-07T01:22:25Z</dcterms:modified>
</cp:coreProperties>
</file>