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62" r:id="rId4"/>
    <p:sldId id="263" r:id="rId5"/>
    <p:sldId id="261" r:id="rId6"/>
    <p:sldId id="260" r:id="rId7"/>
    <p:sldId id="259" r:id="rId8"/>
    <p:sldId id="267" r:id="rId9"/>
    <p:sldId id="265" r:id="rId10"/>
    <p:sldId id="266" r:id="rId11"/>
    <p:sldId id="268" r:id="rId12"/>
    <p:sldId id="271" r:id="rId13"/>
    <p:sldId id="272" r:id="rId14"/>
    <p:sldId id="269" r:id="rId15"/>
    <p:sldId id="270" r:id="rId16"/>
    <p:sldId id="275" r:id="rId17"/>
    <p:sldId id="273" r:id="rId18"/>
    <p:sldId id="274" r:id="rId1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DCC1C-E1F4-457B-8031-130BFFC29741}" type="datetimeFigureOut">
              <a:rPr lang="en-AU" smtClean="0"/>
              <a:t>7/10/2019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13222-8ABD-4D2E-9D5A-52D4F2B39C5A}" type="slidenum">
              <a:rPr lang="en-AU" smtClean="0"/>
              <a:t>‹#›</a:t>
            </a:fld>
            <a:endParaRPr lang="en-AU"/>
          </a:p>
        </p:txBody>
      </p:sp>
    </p:spTree>
    <p:extLst>
      <p:ext uri="{BB962C8B-B14F-4D97-AF65-F5344CB8AC3E}">
        <p14:creationId xmlns:p14="http://schemas.microsoft.com/office/powerpoint/2010/main" val="195264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i="1" u="none" dirty="0"/>
          </a:p>
        </p:txBody>
      </p:sp>
      <p:sp>
        <p:nvSpPr>
          <p:cNvPr id="4" name="Slide Number Placeholder 3"/>
          <p:cNvSpPr>
            <a:spLocks noGrp="1"/>
          </p:cNvSpPr>
          <p:nvPr>
            <p:ph type="sldNum" sz="quarter" idx="5"/>
          </p:nvPr>
        </p:nvSpPr>
        <p:spPr/>
        <p:txBody>
          <a:bodyPr/>
          <a:lstStyle/>
          <a:p>
            <a:fld id="{A3813222-8ABD-4D2E-9D5A-52D4F2B39C5A}" type="slidenum">
              <a:rPr lang="en-AU" smtClean="0"/>
              <a:t>3</a:t>
            </a:fld>
            <a:endParaRPr lang="en-AU"/>
          </a:p>
        </p:txBody>
      </p:sp>
    </p:spTree>
    <p:extLst>
      <p:ext uri="{BB962C8B-B14F-4D97-AF65-F5344CB8AC3E}">
        <p14:creationId xmlns:p14="http://schemas.microsoft.com/office/powerpoint/2010/main" val="124249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Is there anything in this story that, for you,  connects with the community of Mt St Michael’s College? </a:t>
            </a:r>
          </a:p>
          <a:p>
            <a:endParaRPr lang="en-AU" dirty="0"/>
          </a:p>
        </p:txBody>
      </p:sp>
      <p:sp>
        <p:nvSpPr>
          <p:cNvPr id="4" name="Slide Number Placeholder 3"/>
          <p:cNvSpPr>
            <a:spLocks noGrp="1"/>
          </p:cNvSpPr>
          <p:nvPr>
            <p:ph type="sldNum" sz="quarter" idx="5"/>
          </p:nvPr>
        </p:nvSpPr>
        <p:spPr/>
        <p:txBody>
          <a:bodyPr/>
          <a:lstStyle/>
          <a:p>
            <a:fld id="{A3813222-8ABD-4D2E-9D5A-52D4F2B39C5A}" type="slidenum">
              <a:rPr lang="en-AU" smtClean="0"/>
              <a:t>4</a:t>
            </a:fld>
            <a:endParaRPr lang="en-AU"/>
          </a:p>
        </p:txBody>
      </p:sp>
    </p:spTree>
    <p:extLst>
      <p:ext uri="{BB962C8B-B14F-4D97-AF65-F5344CB8AC3E}">
        <p14:creationId xmlns:p14="http://schemas.microsoft.com/office/powerpoint/2010/main" val="34424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813222-8ABD-4D2E-9D5A-52D4F2B39C5A}" type="slidenum">
              <a:rPr lang="en-AU" smtClean="0"/>
              <a:t>5</a:t>
            </a:fld>
            <a:endParaRPr lang="en-AU"/>
          </a:p>
        </p:txBody>
      </p:sp>
    </p:spTree>
    <p:extLst>
      <p:ext uri="{BB962C8B-B14F-4D97-AF65-F5344CB8AC3E}">
        <p14:creationId xmlns:p14="http://schemas.microsoft.com/office/powerpoint/2010/main" val="253233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Conversation here</a:t>
            </a:r>
          </a:p>
        </p:txBody>
      </p:sp>
      <p:sp>
        <p:nvSpPr>
          <p:cNvPr id="4" name="Slide Number Placeholder 3"/>
          <p:cNvSpPr>
            <a:spLocks noGrp="1"/>
          </p:cNvSpPr>
          <p:nvPr>
            <p:ph type="sldNum" sz="quarter" idx="5"/>
          </p:nvPr>
        </p:nvSpPr>
        <p:spPr/>
        <p:txBody>
          <a:bodyPr/>
          <a:lstStyle/>
          <a:p>
            <a:fld id="{A3813222-8ABD-4D2E-9D5A-52D4F2B39C5A}" type="slidenum">
              <a:rPr lang="en-AU" smtClean="0"/>
              <a:t>8</a:t>
            </a:fld>
            <a:endParaRPr lang="en-AU"/>
          </a:p>
        </p:txBody>
      </p:sp>
    </p:spTree>
    <p:extLst>
      <p:ext uri="{BB962C8B-B14F-4D97-AF65-F5344CB8AC3E}">
        <p14:creationId xmlns:p14="http://schemas.microsoft.com/office/powerpoint/2010/main" val="36260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Values gifted, Ethical Framework, Theological framework. Today we will consider the Ethical Framework, and how we are part of this as we contribute to and influence the culture of MSM College. </a:t>
            </a:r>
          </a:p>
        </p:txBody>
      </p:sp>
      <p:sp>
        <p:nvSpPr>
          <p:cNvPr id="4" name="Slide Number Placeholder 3"/>
          <p:cNvSpPr>
            <a:spLocks noGrp="1"/>
          </p:cNvSpPr>
          <p:nvPr>
            <p:ph type="sldNum" sz="quarter" idx="5"/>
          </p:nvPr>
        </p:nvSpPr>
        <p:spPr/>
        <p:txBody>
          <a:bodyPr/>
          <a:lstStyle/>
          <a:p>
            <a:fld id="{A3813222-8ABD-4D2E-9D5A-52D4F2B39C5A}" type="slidenum">
              <a:rPr lang="en-AU" smtClean="0"/>
              <a:t>9</a:t>
            </a:fld>
            <a:endParaRPr lang="en-AU"/>
          </a:p>
        </p:txBody>
      </p:sp>
    </p:spTree>
    <p:extLst>
      <p:ext uri="{BB962C8B-B14F-4D97-AF65-F5344CB8AC3E}">
        <p14:creationId xmlns:p14="http://schemas.microsoft.com/office/powerpoint/2010/main" val="823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a guide for the behaviour and decision-making of all persons in Mary Aikenhead Ministries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Facilitate a prophetic stance against policies, positions and practices contrary to the vision and values of Mary Aikenhead Ministries</a:t>
            </a:r>
            <a:r>
              <a:rPr lang="en-US"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an organisational culture which expresses the vision and values of Mary Aikenhead Ministries.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A3813222-8ABD-4D2E-9D5A-52D4F2B39C5A}" type="slidenum">
              <a:rPr lang="en-AU" smtClean="0"/>
              <a:t>11</a:t>
            </a:fld>
            <a:endParaRPr lang="en-AU"/>
          </a:p>
        </p:txBody>
      </p:sp>
    </p:spTree>
    <p:extLst>
      <p:ext uri="{BB962C8B-B14F-4D97-AF65-F5344CB8AC3E}">
        <p14:creationId xmlns:p14="http://schemas.microsoft.com/office/powerpoint/2010/main" val="62808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813222-8ABD-4D2E-9D5A-52D4F2B39C5A}" type="slidenum">
              <a:rPr lang="en-AU" smtClean="0"/>
              <a:t>16</a:t>
            </a:fld>
            <a:endParaRPr lang="en-AU"/>
          </a:p>
        </p:txBody>
      </p:sp>
    </p:spTree>
    <p:extLst>
      <p:ext uri="{BB962C8B-B14F-4D97-AF65-F5344CB8AC3E}">
        <p14:creationId xmlns:p14="http://schemas.microsoft.com/office/powerpoint/2010/main" val="385681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Conclusion: go back to your sketch of the culture of MSM: going forward sketch your </a:t>
            </a:r>
            <a:r>
              <a:rPr lang="en-AU" u="sng" dirty="0"/>
              <a:t>ideal culture </a:t>
            </a:r>
            <a:r>
              <a:rPr lang="en-AU" dirty="0"/>
              <a:t>as it relates to the Mission and Vison of the College.</a:t>
            </a:r>
          </a:p>
        </p:txBody>
      </p:sp>
      <p:sp>
        <p:nvSpPr>
          <p:cNvPr id="4" name="Slide Number Placeholder 3"/>
          <p:cNvSpPr>
            <a:spLocks noGrp="1"/>
          </p:cNvSpPr>
          <p:nvPr>
            <p:ph type="sldNum" sz="quarter" idx="5"/>
          </p:nvPr>
        </p:nvSpPr>
        <p:spPr/>
        <p:txBody>
          <a:bodyPr/>
          <a:lstStyle/>
          <a:p>
            <a:fld id="{A3813222-8ABD-4D2E-9D5A-52D4F2B39C5A}" type="slidenum">
              <a:rPr lang="en-AU" smtClean="0"/>
              <a:t>18</a:t>
            </a:fld>
            <a:endParaRPr lang="en-AU"/>
          </a:p>
        </p:txBody>
      </p:sp>
    </p:spTree>
    <p:extLst>
      <p:ext uri="{BB962C8B-B14F-4D97-AF65-F5344CB8AC3E}">
        <p14:creationId xmlns:p14="http://schemas.microsoft.com/office/powerpoint/2010/main" val="86019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cid:59bde48a-49fb-4b7c-b770-da67088fb026@ausprd01.prod.outlook.com"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2"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5653" y="4756638"/>
            <a:ext cx="8354891" cy="930447"/>
          </a:xfrm>
        </p:spPr>
        <p:txBody>
          <a:bodyPr>
            <a:normAutofit/>
          </a:bodyPr>
          <a:lstStyle/>
          <a:p>
            <a:endParaRPr lang="en-AU" sz="4700">
              <a:solidFill>
                <a:srgbClr val="FFFFFF"/>
              </a:solidFill>
            </a:endParaRPr>
          </a:p>
        </p:txBody>
      </p:sp>
      <p:sp>
        <p:nvSpPr>
          <p:cNvPr id="3" name="Subtitle 2"/>
          <p:cNvSpPr>
            <a:spLocks noGrp="1"/>
          </p:cNvSpPr>
          <p:nvPr>
            <p:ph type="subTitle" idx="1"/>
          </p:nvPr>
        </p:nvSpPr>
        <p:spPr>
          <a:xfrm>
            <a:off x="1004521" y="5815698"/>
            <a:ext cx="6858000" cy="420001"/>
          </a:xfrm>
        </p:spPr>
        <p:txBody>
          <a:bodyPr>
            <a:normAutofit fontScale="77500" lnSpcReduction="20000"/>
          </a:bodyPr>
          <a:lstStyle/>
          <a:p>
            <a:r>
              <a:rPr lang="en-AU" sz="1600" dirty="0"/>
              <a:t>Values gifted to Mary Aikenhead Ministries by Sisters of Charity at time of establishment of PJP</a:t>
            </a:r>
          </a:p>
          <a:p>
            <a:endParaRPr lang="en-AU" sz="1700" dirty="0">
              <a:solidFill>
                <a:srgbClr val="E7E6E6"/>
              </a:solidFill>
            </a:endParaRPr>
          </a:p>
        </p:txBody>
      </p:sp>
      <p:pic>
        <p:nvPicPr>
          <p:cNvPr id="9" name="Content Placeholder 4">
            <a:extLst>
              <a:ext uri="{FF2B5EF4-FFF2-40B4-BE49-F238E27FC236}">
                <a16:creationId xmlns:a16="http://schemas.microsoft.com/office/drawing/2014/main" id="{24D09060-01BE-48E2-A403-02819B9C8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0" y="786310"/>
            <a:ext cx="2569206" cy="3040479"/>
          </a:xfrm>
          <a:prstGeom prst="rect">
            <a:avLst/>
          </a:prstGeom>
        </p:spPr>
      </p:pic>
      <p:pic>
        <p:nvPicPr>
          <p:cNvPr id="4" name="Picture 3" descr="MAM_wave_1_PMS267_rgb.jpg"/>
          <p:cNvPicPr>
            <a:picLocks noChangeAspect="1"/>
          </p:cNvPicPr>
          <p:nvPr/>
        </p:nvPicPr>
        <p:blipFill>
          <a:blip r:embed="rId3" cstate="print"/>
          <a:stretch>
            <a:fillRect/>
          </a:stretch>
        </p:blipFill>
        <p:spPr>
          <a:xfrm>
            <a:off x="3289296" y="2045832"/>
            <a:ext cx="2574993" cy="521435"/>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033AC89C-EBBB-46E4-AC15-D747E261C68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337293" y="593772"/>
            <a:ext cx="2567937" cy="3470183"/>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Subtitle 10">
            <a:extLst>
              <a:ext uri="{FF2B5EF4-FFF2-40B4-BE49-F238E27FC236}">
                <a16:creationId xmlns:a16="http://schemas.microsoft.com/office/drawing/2014/main" id="{219F1312-B8E5-44F7-9FB8-9445C8EF11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847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1296144"/>
          </a:xfrm>
        </p:spPr>
        <p:txBody>
          <a:bodyPr>
            <a:normAutofit fontScale="90000"/>
          </a:bodyPr>
          <a:lstStyle/>
          <a:p>
            <a:br>
              <a:rPr lang="en-US" sz="2700" dirty="0"/>
            </a:br>
            <a:br>
              <a:rPr lang="en-US" sz="2700" dirty="0"/>
            </a:br>
            <a:r>
              <a:rPr lang="en-US" sz="2200" dirty="0"/>
              <a:t>The </a:t>
            </a:r>
            <a:r>
              <a:rPr lang="en-US" sz="2200" u="sng" dirty="0"/>
              <a:t>Ethical Framework </a:t>
            </a:r>
            <a:r>
              <a:rPr lang="en-US" sz="2200" dirty="0"/>
              <a:t>is a public statement of what the works of Mary Aikenhead Ministries</a:t>
            </a:r>
            <a:r>
              <a:rPr lang="en-US" sz="2200" i="1" dirty="0"/>
              <a:t> </a:t>
            </a:r>
            <a:r>
              <a:rPr lang="en-US" sz="2200" dirty="0"/>
              <a:t>stand for and what the wider community can expect of these Catholic services. </a:t>
            </a:r>
            <a:br>
              <a:rPr lang="en-AU" sz="2200" dirty="0"/>
            </a:br>
            <a:r>
              <a:rPr lang="en-US" dirty="0"/>
              <a:t> </a:t>
            </a:r>
            <a:br>
              <a:rPr lang="en-AU" dirty="0"/>
            </a:br>
            <a:endParaRPr lang="en-AU" dirty="0"/>
          </a:p>
        </p:txBody>
      </p:sp>
      <p:sp>
        <p:nvSpPr>
          <p:cNvPr id="3" name="Subtitle 2"/>
          <p:cNvSpPr>
            <a:spLocks noGrp="1"/>
          </p:cNvSpPr>
          <p:nvPr>
            <p:ph type="subTitle" idx="1"/>
          </p:nvPr>
        </p:nvSpPr>
        <p:spPr>
          <a:xfrm>
            <a:off x="467544" y="1628801"/>
            <a:ext cx="8060432" cy="4009999"/>
          </a:xfrm>
        </p:spPr>
        <p:txBody>
          <a:bodyPr>
            <a:normAutofit lnSpcReduction="10000"/>
          </a:bodyPr>
          <a:lstStyle/>
          <a:p>
            <a:r>
              <a:rPr lang="en-AU" sz="2200" b="1" cap="all" dirty="0"/>
              <a:t>Ethical Framework for Mary Aikenhead Ministries</a:t>
            </a:r>
          </a:p>
          <a:p>
            <a:r>
              <a:rPr lang="en-US" sz="2200" b="1" dirty="0"/>
              <a:t> </a:t>
            </a:r>
            <a:endParaRPr lang="en-AU" sz="2200" dirty="0"/>
          </a:p>
          <a:p>
            <a:r>
              <a:rPr lang="en-US" sz="2200" b="1" dirty="0"/>
              <a:t>Introductory Statement</a:t>
            </a:r>
            <a:endParaRPr lang="en-AU" sz="2200" dirty="0"/>
          </a:p>
          <a:p>
            <a:r>
              <a:rPr lang="en-US" sz="2200" i="1" dirty="0"/>
              <a:t>The permanent principles of the Church's social doctrine </a:t>
            </a:r>
            <a:r>
              <a:rPr lang="en-US" sz="2200" dirty="0"/>
              <a:t>... </a:t>
            </a:r>
            <a:r>
              <a:rPr lang="en-US" sz="2200" i="1" dirty="0"/>
              <a:t>are: the </a:t>
            </a:r>
            <a:r>
              <a:rPr lang="en-US" sz="2200" b="1" i="1" u="sng" dirty="0"/>
              <a:t>dignity of the human person</a:t>
            </a:r>
            <a:r>
              <a:rPr lang="en-US" sz="2200" i="1" dirty="0"/>
              <a:t>, </a:t>
            </a:r>
            <a:r>
              <a:rPr lang="en-US" sz="2200" b="1" i="1" u="sng" dirty="0"/>
              <a:t>the common good</a:t>
            </a:r>
            <a:r>
              <a:rPr lang="en-US" sz="2200" i="1" dirty="0"/>
              <a:t>, </a:t>
            </a:r>
            <a:r>
              <a:rPr lang="en-US" sz="2200" b="1" i="1" u="sng" dirty="0"/>
              <a:t>subsidiarity</a:t>
            </a:r>
            <a:r>
              <a:rPr lang="en-US" sz="2200" i="1" dirty="0"/>
              <a:t>, and </a:t>
            </a:r>
            <a:r>
              <a:rPr lang="en-US" sz="2200" b="1" i="1" u="sng" dirty="0"/>
              <a:t>solidarity</a:t>
            </a:r>
            <a:r>
              <a:rPr lang="en-US" sz="2200" i="1" dirty="0"/>
              <a:t>. These principles, the expression of the whole truth about the human person known by reason and faith, are born of "the encounter of the Gospel message and of its demands summarised in the supreme commandment of love of God and neighbour in justice with the problems emanating from the life of society".</a:t>
            </a:r>
            <a:endParaRPr lang="en-AU" sz="2200" dirty="0"/>
          </a:p>
          <a:p>
            <a:r>
              <a:rPr lang="en-US" sz="2200" b="1" dirty="0"/>
              <a:t>Compendium of the Social Doctrine of the Church, par.160</a:t>
            </a:r>
            <a:endParaRPr lang="en-AU" sz="22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7630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40160"/>
          </a:xfrm>
        </p:spPr>
        <p:txBody>
          <a:bodyPr>
            <a:noAutofit/>
          </a:bodyPr>
          <a:lstStyle/>
          <a:p>
            <a:r>
              <a:rPr lang="en-US" sz="1400" b="1" dirty="0"/>
              <a:t>The Dignity of the Human Person </a:t>
            </a:r>
            <a:br>
              <a:rPr lang="en-AU" sz="1400" dirty="0"/>
            </a:br>
            <a:r>
              <a:rPr lang="en-US" sz="1400" i="1" dirty="0"/>
              <a:t>God has imprinted his own image and likeness on man (cf. Gen </a:t>
            </a:r>
            <a:r>
              <a:rPr lang="en-US" sz="1400" dirty="0"/>
              <a:t>1:26), </a:t>
            </a:r>
            <a:r>
              <a:rPr lang="en-US" sz="1400" i="1" dirty="0"/>
              <a:t>conferring upon him an incomparable dignity ... In effect, beyond the rights which man acquires by his own work, there exist rights which do not correspond to any work he performs, but which flow from his essential dignity as </a:t>
            </a:r>
            <a:r>
              <a:rPr lang="en-US" sz="1400" dirty="0"/>
              <a:t>a </a:t>
            </a:r>
            <a:r>
              <a:rPr lang="en-US" sz="1400" i="1" dirty="0"/>
              <a:t>person. </a:t>
            </a:r>
            <a:br>
              <a:rPr lang="en-US" sz="1400" i="1" dirty="0"/>
            </a:br>
            <a:r>
              <a:rPr lang="en-US" sz="1050" b="1" dirty="0"/>
              <a:t>John Paul II, </a:t>
            </a:r>
            <a:r>
              <a:rPr lang="en-US" sz="1050" b="1" i="1" dirty="0"/>
              <a:t>Centesimus Annus,</a:t>
            </a:r>
            <a:r>
              <a:rPr lang="en-US" sz="1050" b="1" dirty="0"/>
              <a:t> 1991, #11 </a:t>
            </a:r>
            <a:br>
              <a:rPr lang="en-AU" sz="1400" dirty="0"/>
            </a:br>
            <a:endParaRPr lang="en-AU" sz="1400" dirty="0"/>
          </a:p>
        </p:txBody>
      </p:sp>
      <p:sp>
        <p:nvSpPr>
          <p:cNvPr id="3" name="Subtitle 2"/>
          <p:cNvSpPr>
            <a:spLocks noGrp="1"/>
          </p:cNvSpPr>
          <p:nvPr>
            <p:ph type="subTitle" idx="1"/>
          </p:nvPr>
        </p:nvSpPr>
        <p:spPr>
          <a:xfrm>
            <a:off x="971600" y="1628801"/>
            <a:ext cx="7632848" cy="4104455"/>
          </a:xfrm>
        </p:spPr>
        <p:txBody>
          <a:bodyPr>
            <a:normAutofit/>
          </a:bodyPr>
          <a:lstStyle/>
          <a:p>
            <a:pPr marL="342900" lvl="0" indent="-342900" algn="l">
              <a:buFont typeface="Arial" panose="020B0604020202020204" pitchFamily="34" charset="0"/>
              <a:buChar char="•"/>
            </a:pPr>
            <a:r>
              <a:rPr lang="en-US" sz="1700" dirty="0"/>
              <a:t>Recognises the dignity of each individual human person as inviolable </a:t>
            </a:r>
          </a:p>
          <a:p>
            <a:pPr lvl="0" algn="l"/>
            <a:endParaRPr lang="en-AU" sz="1700" dirty="0"/>
          </a:p>
          <a:p>
            <a:pPr marL="342900" lvl="0" indent="-342900" algn="l">
              <a:buFont typeface="Arial" panose="020B0604020202020204" pitchFamily="34" charset="0"/>
              <a:buChar char="•"/>
            </a:pPr>
            <a:r>
              <a:rPr lang="en-US" sz="1700" dirty="0"/>
              <a:t>Brings with it natural rights and duties </a:t>
            </a:r>
          </a:p>
          <a:p>
            <a:pPr lvl="0" algn="l"/>
            <a:endParaRPr lang="en-AU" sz="1700" dirty="0"/>
          </a:p>
          <a:p>
            <a:pPr marL="342900" lvl="0" indent="-342900" algn="l">
              <a:buFont typeface="Arial" panose="020B0604020202020204" pitchFamily="34" charset="0"/>
              <a:buChar char="•"/>
            </a:pPr>
            <a:r>
              <a:rPr lang="en-US" sz="1700" dirty="0"/>
              <a:t>Promotes the human rights especially of those who lack services, lack access to services, cannot participate or are refused the opportunity to participate in significant national, state and/or community activities and discussions </a:t>
            </a:r>
          </a:p>
          <a:p>
            <a:pPr lvl="0" algn="l"/>
            <a:endParaRPr lang="en-AU" sz="1700" dirty="0"/>
          </a:p>
          <a:p>
            <a:pPr marL="285750" lvl="0" indent="-285750">
              <a:buFont typeface="Arial" panose="020B0604020202020204" pitchFamily="34" charset="0"/>
              <a:buChar char="•"/>
            </a:pPr>
            <a:r>
              <a:rPr lang="en-US" sz="1700" dirty="0"/>
              <a:t>Ensures that every person, especially the most disadvantaged and marginalised, has reasonable access to more than just the basic necessities of life. </a:t>
            </a:r>
            <a:endParaRPr lang="en-AU" sz="1700" dirty="0"/>
          </a:p>
          <a:p>
            <a:r>
              <a:rPr lang="en-US" sz="1700" b="1" dirty="0"/>
              <a:t> </a:t>
            </a:r>
            <a:endParaRPr lang="en-AU" sz="17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86462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512167"/>
          </a:xfrm>
        </p:spPr>
        <p:txBody>
          <a:bodyPr>
            <a:normAutofit/>
          </a:bodyPr>
          <a:lstStyle/>
          <a:p>
            <a:pPr algn="l"/>
            <a:r>
              <a:rPr lang="en-US" sz="1400" b="1" dirty="0"/>
              <a:t>The Common Good </a:t>
            </a:r>
            <a:br>
              <a:rPr lang="en-AU" sz="1400" dirty="0"/>
            </a:br>
            <a:r>
              <a:rPr lang="en-US" sz="1400" i="1" dirty="0"/>
              <a:t>It grows increasingly true that the obligations of justice and love are fulfilled only if each person, contributing to the common good, according to his own abilities and the needs of others, also promotes and assists the public and private institutions dedicated to bettering the conditions of human life. 						</a:t>
            </a:r>
            <a:r>
              <a:rPr lang="en-US" sz="1400" b="1" dirty="0"/>
              <a:t>Paul VI </a:t>
            </a:r>
            <a:r>
              <a:rPr lang="en-US" sz="1400" b="1" i="1" dirty="0"/>
              <a:t>Gaudium et Spes,</a:t>
            </a:r>
            <a:r>
              <a:rPr lang="en-US" sz="1400" b="1" dirty="0"/>
              <a:t> 1965, #30 </a:t>
            </a:r>
            <a:br>
              <a:rPr lang="en-AU" sz="1400" dirty="0"/>
            </a:br>
            <a:endParaRPr lang="en-AU" sz="1400" dirty="0"/>
          </a:p>
        </p:txBody>
      </p:sp>
      <p:sp>
        <p:nvSpPr>
          <p:cNvPr id="3" name="Subtitle 2"/>
          <p:cNvSpPr>
            <a:spLocks noGrp="1"/>
          </p:cNvSpPr>
          <p:nvPr>
            <p:ph type="subTitle" idx="1"/>
          </p:nvPr>
        </p:nvSpPr>
        <p:spPr>
          <a:xfrm>
            <a:off x="685800" y="1700808"/>
            <a:ext cx="7878698" cy="4032448"/>
          </a:xfrm>
        </p:spPr>
        <p:txBody>
          <a:bodyPr>
            <a:normAutofit fontScale="62500" lnSpcReduction="20000"/>
          </a:bodyPr>
          <a:lstStyle/>
          <a:p>
            <a:pPr marL="457200" lvl="0" indent="-457200" algn="l">
              <a:buFont typeface="Arial" panose="020B0604020202020204" pitchFamily="34" charset="0"/>
              <a:buChar char="•"/>
            </a:pPr>
            <a:r>
              <a:rPr lang="en-US" sz="2900" dirty="0"/>
              <a:t>Actively seeks conditions that enhance the good of all </a:t>
            </a:r>
            <a:endParaRPr lang="en-AU" sz="2900" dirty="0"/>
          </a:p>
          <a:p>
            <a:pPr marL="457200" lvl="0" indent="-457200" algn="l">
              <a:buFont typeface="Arial" panose="020B0604020202020204" pitchFamily="34" charset="0"/>
              <a:buChar char="•"/>
            </a:pPr>
            <a:r>
              <a:rPr lang="en-US" sz="2900" dirty="0"/>
              <a:t>Requires that the poor, the marginalised and, in all cases, those whose living conditions interfere with their holistic growth should be the focus of particular concern </a:t>
            </a:r>
            <a:endParaRPr lang="en-AU" sz="2900" dirty="0"/>
          </a:p>
          <a:p>
            <a:pPr marL="457200" lvl="0" indent="-457200" algn="l">
              <a:buFont typeface="Arial" panose="020B0604020202020204" pitchFamily="34" charset="0"/>
              <a:buChar char="•"/>
            </a:pPr>
            <a:r>
              <a:rPr lang="en-US" sz="2900" dirty="0"/>
              <a:t>Ensures a response to injustice at local and global levels and a commitment to working for a more just society and a more humane world </a:t>
            </a:r>
            <a:endParaRPr lang="en-AU" sz="2900" dirty="0"/>
          </a:p>
          <a:p>
            <a:pPr marL="457200" lvl="0" indent="-457200" algn="l">
              <a:buFont typeface="Arial" panose="020B0604020202020204" pitchFamily="34" charset="0"/>
              <a:buChar char="•"/>
            </a:pPr>
            <a:r>
              <a:rPr lang="en-US" sz="2900" dirty="0"/>
              <a:t>Takes the issue of poverty beyond charitable acts and into the questioning and challenging of social values and structures </a:t>
            </a:r>
            <a:endParaRPr lang="en-AU" sz="2900" dirty="0"/>
          </a:p>
          <a:p>
            <a:pPr marL="457200" lvl="0" indent="-457200" algn="l">
              <a:buFont typeface="Arial" panose="020B0604020202020204" pitchFamily="34" charset="0"/>
              <a:buChar char="•"/>
            </a:pPr>
            <a:r>
              <a:rPr lang="en-US" sz="2900" dirty="0"/>
              <a:t>Demonstrates responsible stewardship in the quality and professionalism of individual and collective work </a:t>
            </a:r>
            <a:endParaRPr lang="en-AU" sz="2900" dirty="0"/>
          </a:p>
          <a:p>
            <a:pPr marL="457200" lvl="0" indent="-457200" algn="l">
              <a:buFont typeface="Arial" panose="020B0604020202020204" pitchFamily="34" charset="0"/>
              <a:buChar char="•"/>
            </a:pPr>
            <a:r>
              <a:rPr lang="en-US" sz="2900" dirty="0"/>
              <a:t>Fosters collaboration rather than hierarchical management, ensuring a cohesive engagement of all involved </a:t>
            </a:r>
            <a:endParaRPr lang="en-AU" sz="2900" dirty="0"/>
          </a:p>
          <a:p>
            <a:pPr marL="457200" lvl="0" indent="-457200" algn="l">
              <a:buFont typeface="Arial" panose="020B0604020202020204" pitchFamily="34" charset="0"/>
              <a:buChar char="•"/>
            </a:pPr>
            <a:r>
              <a:rPr lang="en-US" sz="2900" dirty="0"/>
              <a:t>Contributes to the achievement of a quality common life together </a:t>
            </a:r>
            <a:endParaRPr lang="en-AU" sz="2900" dirty="0"/>
          </a:p>
          <a:p>
            <a:pPr marL="457200" lvl="0" indent="-457200" algn="l">
              <a:buFont typeface="Arial" panose="020B0604020202020204" pitchFamily="34" charset="0"/>
              <a:buChar char="•"/>
            </a:pPr>
            <a:r>
              <a:rPr lang="en-US" sz="2900" dirty="0"/>
              <a:t>Takes responsibility for caring for the environment. </a:t>
            </a:r>
            <a:endParaRPr lang="en-AU" sz="29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490911"/>
            <a:ext cx="9144000" cy="1643050"/>
          </a:xfrm>
          <a:prstGeom prst="rect">
            <a:avLst/>
          </a:prstGeom>
        </p:spPr>
      </p:pic>
    </p:spTree>
    <p:extLst>
      <p:ext uri="{BB962C8B-B14F-4D97-AF65-F5344CB8AC3E}">
        <p14:creationId xmlns:p14="http://schemas.microsoft.com/office/powerpoint/2010/main" val="402694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296143"/>
          </a:xfrm>
        </p:spPr>
        <p:txBody>
          <a:bodyPr>
            <a:noAutofit/>
          </a:bodyPr>
          <a:lstStyle/>
          <a:p>
            <a:r>
              <a:rPr lang="en-US" sz="1600" b="1" dirty="0"/>
              <a:t>Subsidiarity</a:t>
            </a:r>
            <a:br>
              <a:rPr lang="en-US" sz="1600" b="1" dirty="0"/>
            </a:br>
            <a:r>
              <a:rPr lang="en-US" sz="1600" b="1" dirty="0"/>
              <a:t> </a:t>
            </a:r>
            <a:br>
              <a:rPr lang="en-AU" sz="1600" dirty="0"/>
            </a:br>
            <a:r>
              <a:rPr lang="en-US" sz="1600" i="1" dirty="0"/>
              <a:t>Just as it is gravely wrong to take from individuals what they can accomplish by their own initiative and industry and give it to the community, so also it is an injustice and at the same time </a:t>
            </a:r>
            <a:r>
              <a:rPr lang="en-US" sz="1600" dirty="0"/>
              <a:t>a </a:t>
            </a:r>
            <a:r>
              <a:rPr lang="en-US" sz="1600" i="1" dirty="0"/>
              <a:t>grave evil and disturbance of right order to assign to a</a:t>
            </a:r>
            <a:r>
              <a:rPr lang="en-US" sz="1600" dirty="0"/>
              <a:t> </a:t>
            </a:r>
            <a:r>
              <a:rPr lang="en-US" sz="1600" i="1" dirty="0"/>
              <a:t>greater and higher association what lesser and subordinate organisations can do. </a:t>
            </a:r>
            <a:r>
              <a:rPr lang="en-US" sz="1600" b="1" dirty="0"/>
              <a:t>Pius XI, </a:t>
            </a:r>
            <a:r>
              <a:rPr lang="en-US" sz="1600" b="1" i="1" dirty="0"/>
              <a:t>Quadragesimo Anno,</a:t>
            </a:r>
            <a:r>
              <a:rPr lang="en-US" sz="1600" b="1" dirty="0"/>
              <a:t> 1931, #79 </a:t>
            </a:r>
            <a:br>
              <a:rPr lang="en-AU" sz="1600" dirty="0"/>
            </a:br>
            <a:endParaRPr lang="en-AU" sz="1600" dirty="0"/>
          </a:p>
        </p:txBody>
      </p:sp>
      <p:sp>
        <p:nvSpPr>
          <p:cNvPr id="3" name="Subtitle 2"/>
          <p:cNvSpPr>
            <a:spLocks noGrp="1"/>
          </p:cNvSpPr>
          <p:nvPr>
            <p:ph type="subTitle" idx="1"/>
          </p:nvPr>
        </p:nvSpPr>
        <p:spPr>
          <a:xfrm>
            <a:off x="685800" y="2420888"/>
            <a:ext cx="7772400" cy="3217912"/>
          </a:xfrm>
        </p:spPr>
        <p:txBody>
          <a:bodyPr>
            <a:normAutofit fontScale="70000" lnSpcReduction="20000"/>
          </a:bodyPr>
          <a:lstStyle/>
          <a:p>
            <a:pPr marL="457200" lvl="0" indent="-457200" algn="l">
              <a:buFont typeface="Arial" panose="020B0604020202020204" pitchFamily="34" charset="0"/>
              <a:buChar char="•"/>
            </a:pPr>
            <a:r>
              <a:rPr lang="en-US" sz="2900" dirty="0"/>
              <a:t>Enables participation of and among those who make up the organisation </a:t>
            </a:r>
            <a:endParaRPr lang="en-AU" sz="2900" dirty="0"/>
          </a:p>
          <a:p>
            <a:pPr marL="457200" lvl="0" indent="-457200" algn="l">
              <a:buFont typeface="Arial" panose="020B0604020202020204" pitchFamily="34" charset="0"/>
              <a:buChar char="•"/>
            </a:pPr>
            <a:r>
              <a:rPr lang="en-US" sz="2900" dirty="0"/>
              <a:t>Fosters life within the organisation, without undue social control and unwarranted interference </a:t>
            </a:r>
            <a:endParaRPr lang="en-AU" sz="2900" dirty="0"/>
          </a:p>
          <a:p>
            <a:pPr marL="457200" lvl="0" indent="-457200" algn="l">
              <a:buFont typeface="Arial" panose="020B0604020202020204" pitchFamily="34" charset="0"/>
              <a:buChar char="•"/>
            </a:pPr>
            <a:r>
              <a:rPr lang="en-US" sz="2900" dirty="0"/>
              <a:t>Ensures participation in decision-making processes affecting personal and organisational life </a:t>
            </a:r>
            <a:endParaRPr lang="en-AU" sz="2900" dirty="0"/>
          </a:p>
          <a:p>
            <a:pPr marL="457200" lvl="0" indent="-457200" algn="l">
              <a:buFont typeface="Arial" panose="020B0604020202020204" pitchFamily="34" charset="0"/>
              <a:buChar char="•"/>
            </a:pPr>
            <a:r>
              <a:rPr lang="en-US" sz="2900" dirty="0"/>
              <a:t>Promotes decision-making that is empowering of those involved and affected in the process </a:t>
            </a:r>
            <a:endParaRPr lang="en-AU" sz="2900" dirty="0"/>
          </a:p>
          <a:p>
            <a:pPr marL="457200" lvl="0" indent="-457200" algn="l">
              <a:buFont typeface="Arial" panose="020B0604020202020204" pitchFamily="34" charset="0"/>
              <a:buChar char="•"/>
            </a:pPr>
            <a:r>
              <a:rPr lang="en-US" sz="2900" dirty="0"/>
              <a:t>Ensures that decision-making processes include consultation with those who will be most affected by them. </a:t>
            </a:r>
            <a:endParaRPr lang="en-AU" sz="2900" dirty="0"/>
          </a:p>
          <a:p>
            <a:pPr marL="457200" indent="-457200" algn="l">
              <a:buFont typeface="Arial" panose="020B0604020202020204" pitchFamily="34" charset="0"/>
              <a:buChar char="•"/>
            </a:pPr>
            <a:r>
              <a:rPr lang="en-AU" sz="2900" b="1" dirty="0"/>
              <a:t> </a:t>
            </a:r>
            <a:endParaRPr lang="en-AU" sz="29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72061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84175"/>
          </a:xfrm>
        </p:spPr>
        <p:txBody>
          <a:bodyPr>
            <a:noAutofit/>
          </a:bodyPr>
          <a:lstStyle/>
          <a:p>
            <a:br>
              <a:rPr lang="en-AU" sz="1600" b="1" dirty="0"/>
            </a:br>
            <a:r>
              <a:rPr lang="en-AU" sz="1600" b="1" dirty="0"/>
              <a:t>Solidarity </a:t>
            </a:r>
            <a:br>
              <a:rPr lang="en-AU" sz="1600" dirty="0"/>
            </a:br>
            <a:r>
              <a:rPr lang="en-AU" sz="1600" i="1" dirty="0"/>
              <a:t>Solidarity is undoubtedly </a:t>
            </a:r>
            <a:r>
              <a:rPr lang="en-AU" sz="1600" dirty="0"/>
              <a:t>a </a:t>
            </a:r>
            <a:r>
              <a:rPr lang="en-AU" sz="1600" i="1" dirty="0"/>
              <a:t>Christian virtue ... In the light of faith: solidarity seeks to go</a:t>
            </a:r>
            <a:r>
              <a:rPr lang="en-AU" sz="1600" dirty="0"/>
              <a:t> </a:t>
            </a:r>
            <a:r>
              <a:rPr lang="en-AU" sz="1600" i="1" dirty="0"/>
              <a:t>beyond itself, to take on the specifically Christian dimension of total gratuity, forgiveness and reconciliation. One's neighbour is then not only </a:t>
            </a:r>
            <a:r>
              <a:rPr lang="en-AU" sz="1600" dirty="0"/>
              <a:t>a </a:t>
            </a:r>
            <a:r>
              <a:rPr lang="en-AU" sz="1600" i="1" dirty="0"/>
              <a:t>human being with his or her own rights and a</a:t>
            </a:r>
            <a:r>
              <a:rPr lang="en-AU" sz="1600" dirty="0"/>
              <a:t> </a:t>
            </a:r>
            <a:r>
              <a:rPr lang="en-AU" sz="1600" i="1" dirty="0"/>
              <a:t>fundamental equality with everyone else, but becomes the living image of God the Father, redeemed by the blood of Jesus Christ and placed under the permanent action of the Holy Spirit.  </a:t>
            </a:r>
            <a:br>
              <a:rPr lang="en-AU" sz="1600" dirty="0"/>
            </a:br>
            <a:r>
              <a:rPr lang="it-IT" sz="1600" b="1" dirty="0"/>
              <a:t>John Paul II, </a:t>
            </a:r>
            <a:r>
              <a:rPr lang="it-IT" sz="1600" b="1" i="1" dirty="0"/>
              <a:t>Solicitudo Rei Socialis,</a:t>
            </a:r>
            <a:r>
              <a:rPr lang="it-IT" sz="1600" b="1" dirty="0"/>
              <a:t> 1987, #40 </a:t>
            </a:r>
            <a:br>
              <a:rPr lang="en-AU" sz="1600" dirty="0"/>
            </a:br>
            <a:r>
              <a:rPr lang="it-IT" sz="1600" dirty="0"/>
              <a:t> </a:t>
            </a:r>
            <a:br>
              <a:rPr lang="en-AU" sz="1600" dirty="0"/>
            </a:br>
            <a:endParaRPr lang="en-AU" sz="1600" dirty="0"/>
          </a:p>
        </p:txBody>
      </p:sp>
      <p:sp>
        <p:nvSpPr>
          <p:cNvPr id="3" name="Subtitle 2"/>
          <p:cNvSpPr>
            <a:spLocks noGrp="1"/>
          </p:cNvSpPr>
          <p:nvPr>
            <p:ph type="subTitle" idx="1"/>
          </p:nvPr>
        </p:nvSpPr>
        <p:spPr>
          <a:xfrm>
            <a:off x="539552" y="2348880"/>
            <a:ext cx="7918648" cy="3289920"/>
          </a:xfrm>
        </p:spPr>
        <p:txBody>
          <a:bodyPr>
            <a:normAutofit/>
          </a:bodyPr>
          <a:lstStyle/>
          <a:p>
            <a:pPr marL="342900" lvl="0" indent="-342900" algn="l">
              <a:buFont typeface="Arial" panose="020B0604020202020204" pitchFamily="34" charset="0"/>
              <a:buChar char="•"/>
            </a:pPr>
            <a:r>
              <a:rPr lang="en-AU" sz="2400" dirty="0"/>
              <a:t>Acknowledges that our responsibilities to each other cross national, racial, cultural, economic and ideological differences</a:t>
            </a:r>
          </a:p>
          <a:p>
            <a:pPr marL="342900" lvl="0" indent="-342900" algn="l">
              <a:buFont typeface="Arial" panose="020B0604020202020204" pitchFamily="34" charset="0"/>
              <a:buChar char="•"/>
            </a:pPr>
            <a:r>
              <a:rPr lang="en-AU" sz="2400" dirty="0"/>
              <a:t>Respects and promotes personal, social, economic, cultural and political rights</a:t>
            </a:r>
          </a:p>
          <a:p>
            <a:pPr marL="342900" lvl="0" indent="-342900" algn="l">
              <a:buFont typeface="Arial" panose="020B0604020202020204" pitchFamily="34" charset="0"/>
              <a:buChar char="•"/>
            </a:pPr>
            <a:r>
              <a:rPr lang="en-AU" sz="2400" dirty="0"/>
              <a:t>Presents a spiritual and material solidarity with all people, especially those who are marginlised, vulnerable or distressed, giving priority to those in greatest need.</a:t>
            </a:r>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7079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394887"/>
            <a:ext cx="4290647"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05386" y="1053042"/>
            <a:ext cx="3343818" cy="3068357"/>
          </a:xfrm>
        </p:spPr>
        <p:txBody>
          <a:bodyPr>
            <a:normAutofit/>
          </a:bodyPr>
          <a:lstStyle/>
          <a:p>
            <a:pPr algn="l">
              <a:lnSpc>
                <a:spcPct val="90000"/>
              </a:lnSpc>
            </a:pPr>
            <a:r>
              <a:rPr lang="en-AU" sz="2000" dirty="0">
                <a:solidFill>
                  <a:srgbClr val="FFFFFF"/>
                </a:solidFill>
              </a:rPr>
              <a:t>Catholic Social Teaching:</a:t>
            </a:r>
            <a:br>
              <a:rPr lang="en-AU" sz="2000" dirty="0">
                <a:solidFill>
                  <a:srgbClr val="FFFFFF"/>
                </a:solidFill>
              </a:rPr>
            </a:br>
            <a:r>
              <a:rPr lang="en-AU" sz="2000" dirty="0">
                <a:solidFill>
                  <a:srgbClr val="FFFFFF"/>
                </a:solidFill>
              </a:rPr>
              <a:t>Common Good, Dignity of the Human Person, Solidarity, Subsidiarity</a:t>
            </a:r>
            <a:br>
              <a:rPr lang="en-AU" sz="2000" dirty="0">
                <a:solidFill>
                  <a:srgbClr val="FFFFFF"/>
                </a:solidFill>
              </a:rPr>
            </a:br>
            <a:br>
              <a:rPr lang="en-AU" sz="2000" dirty="0">
                <a:solidFill>
                  <a:srgbClr val="FFFFFF"/>
                </a:solidFill>
              </a:rPr>
            </a:br>
            <a:r>
              <a:rPr lang="en-AU" sz="2000" dirty="0">
                <a:solidFill>
                  <a:srgbClr val="FFFFFF"/>
                </a:solidFill>
              </a:rPr>
              <a:t>MAM Values:</a:t>
            </a:r>
            <a:br>
              <a:rPr lang="en-AU" sz="2000" dirty="0">
                <a:solidFill>
                  <a:srgbClr val="FFFFFF"/>
                </a:solidFill>
              </a:rPr>
            </a:br>
            <a:r>
              <a:rPr lang="en-AU" sz="2000" dirty="0">
                <a:solidFill>
                  <a:srgbClr val="FFFFFF"/>
                </a:solidFill>
              </a:rPr>
              <a:t>LOVE, HOPE, JUSTICE AND COMPASSION</a:t>
            </a:r>
          </a:p>
        </p:txBody>
      </p:sp>
      <p:sp>
        <p:nvSpPr>
          <p:cNvPr id="3" name="Subtitle 2"/>
          <p:cNvSpPr>
            <a:spLocks noGrp="1"/>
          </p:cNvSpPr>
          <p:nvPr>
            <p:ph type="subTitle" idx="1"/>
          </p:nvPr>
        </p:nvSpPr>
        <p:spPr>
          <a:xfrm>
            <a:off x="763953" y="4292070"/>
            <a:ext cx="3343818" cy="1512888"/>
          </a:xfrm>
        </p:spPr>
        <p:txBody>
          <a:bodyPr>
            <a:normAutofit fontScale="92500" lnSpcReduction="10000"/>
          </a:bodyPr>
          <a:lstStyle/>
          <a:p>
            <a:pPr marL="342900" indent="-342900" algn="l">
              <a:lnSpc>
                <a:spcPct val="90000"/>
              </a:lnSpc>
              <a:buFont typeface="Arial" panose="020B0604020202020204" pitchFamily="34" charset="0"/>
              <a:buChar char="•"/>
            </a:pPr>
            <a:r>
              <a:rPr lang="en-AU" sz="1600" dirty="0">
                <a:solidFill>
                  <a:srgbClr val="1BD8F1"/>
                </a:solidFill>
              </a:rPr>
              <a:t>Identify 2-3 examples of bringing the values to life in your work at MSM in 2018. Why have you chosen these examples?</a:t>
            </a:r>
          </a:p>
          <a:p>
            <a:pPr marL="342900" indent="-342900" algn="l">
              <a:lnSpc>
                <a:spcPct val="90000"/>
              </a:lnSpc>
              <a:buFont typeface="Arial" panose="020B0604020202020204" pitchFamily="34" charset="0"/>
              <a:buChar char="•"/>
            </a:pPr>
            <a:endParaRPr lang="en-AU" sz="1600" dirty="0">
              <a:solidFill>
                <a:srgbClr val="1BD8F1"/>
              </a:solidFill>
            </a:endParaRPr>
          </a:p>
          <a:p>
            <a:pPr marL="342900" indent="-342900" algn="l">
              <a:lnSpc>
                <a:spcPct val="90000"/>
              </a:lnSpc>
              <a:buFont typeface="Arial" panose="020B0604020202020204" pitchFamily="34" charset="0"/>
              <a:buChar char="•"/>
            </a:pPr>
            <a:r>
              <a:rPr lang="en-AU" sz="1600" dirty="0">
                <a:solidFill>
                  <a:srgbClr val="1BD8F1"/>
                </a:solidFill>
              </a:rPr>
              <a:t>What challenges you in living these values?  </a:t>
            </a:r>
          </a:p>
          <a:p>
            <a:pPr marL="342900" indent="-342900" algn="l">
              <a:lnSpc>
                <a:spcPct val="90000"/>
              </a:lnSpc>
              <a:buFont typeface="Arial" panose="020B0604020202020204" pitchFamily="34" charset="0"/>
              <a:buChar char="•"/>
            </a:pPr>
            <a:endParaRPr lang="en-AU" sz="1300" dirty="0">
              <a:solidFill>
                <a:srgbClr val="1BD8F1"/>
              </a:solidFill>
            </a:endParaRPr>
          </a:p>
        </p:txBody>
      </p:sp>
      <p:pic>
        <p:nvPicPr>
          <p:cNvPr id="4" name="Picture 3" descr="MAM_wave_1_PMS267_rgb.jpg"/>
          <p:cNvPicPr>
            <a:picLocks noChangeAspect="1"/>
          </p:cNvPicPr>
          <p:nvPr/>
        </p:nvPicPr>
        <p:blipFill>
          <a:blip r:embed="rId3" cstate="print"/>
          <a:stretch>
            <a:fillRect/>
          </a:stretch>
        </p:blipFill>
        <p:spPr>
          <a:xfrm>
            <a:off x="4859421" y="1305191"/>
            <a:ext cx="4042570" cy="818619"/>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226314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4201833"/>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cid:59bde48a-49fb-4b7c-b770-da67088fb026@ausprd01.prod.outlook.com">
            <a:extLst>
              <a:ext uri="{FF2B5EF4-FFF2-40B4-BE49-F238E27FC236}">
                <a16:creationId xmlns:a16="http://schemas.microsoft.com/office/drawing/2014/main" id="{C0FE9328-568B-4494-8839-B8250D9E0333}"/>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017502" y="3750733"/>
            <a:ext cx="3726408" cy="2794807"/>
          </a:xfrm>
          <a:prstGeom prst="rect">
            <a:avLst/>
          </a:prstGeom>
          <a:noFill/>
        </p:spPr>
      </p:pic>
    </p:spTree>
    <p:extLst>
      <p:ext uri="{BB962C8B-B14F-4D97-AF65-F5344CB8AC3E}">
        <p14:creationId xmlns:p14="http://schemas.microsoft.com/office/powerpoint/2010/main" val="356232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368151"/>
          </a:xfrm>
        </p:spPr>
        <p:txBody>
          <a:bodyPr>
            <a:noAutofit/>
          </a:bodyPr>
          <a:lstStyle/>
          <a:p>
            <a:r>
              <a:rPr lang="en-AU" sz="1600" dirty="0"/>
              <a:t>Catholic Social Teaching:</a:t>
            </a:r>
            <a:br>
              <a:rPr lang="en-AU" sz="1600" dirty="0"/>
            </a:br>
            <a:r>
              <a:rPr lang="en-AU" sz="1600" dirty="0"/>
              <a:t>Common Good, Dignity of the Human Person, Solidarity, Subsidiarity</a:t>
            </a:r>
            <a:br>
              <a:rPr lang="en-AU" sz="1600" dirty="0"/>
            </a:br>
            <a:r>
              <a:rPr lang="en-AU" sz="1600" dirty="0"/>
              <a:t>MAM Values:</a:t>
            </a:r>
            <a:br>
              <a:rPr lang="en-AU" sz="1600" dirty="0"/>
            </a:br>
            <a:r>
              <a:rPr lang="en-AU" sz="1600" dirty="0"/>
              <a:t>LOVE, HOPE, JUSTICE AND COMPASSION</a:t>
            </a:r>
          </a:p>
        </p:txBody>
      </p:sp>
      <p:sp>
        <p:nvSpPr>
          <p:cNvPr id="3" name="Subtitle 2"/>
          <p:cNvSpPr>
            <a:spLocks noGrp="1"/>
          </p:cNvSpPr>
          <p:nvPr>
            <p:ph type="subTitle" idx="1"/>
          </p:nvPr>
        </p:nvSpPr>
        <p:spPr>
          <a:xfrm>
            <a:off x="971600" y="2204864"/>
            <a:ext cx="7486600" cy="2952328"/>
          </a:xfrm>
        </p:spPr>
        <p:txBody>
          <a:bodyPr>
            <a:normAutofit/>
          </a:bodyPr>
          <a:lstStyle/>
          <a:p>
            <a:pPr marL="342900" indent="-342900" algn="l">
              <a:buFont typeface="Arial" panose="020B0604020202020204" pitchFamily="34" charset="0"/>
              <a:buChar char="•"/>
            </a:pPr>
            <a:r>
              <a:rPr lang="en-AU" sz="1800" dirty="0"/>
              <a:t>Select a card that speaks to you about the opportunities  to continue to ‘bring to life the values’ in 2019?</a:t>
            </a:r>
          </a:p>
          <a:p>
            <a:pPr algn="l"/>
            <a:endParaRPr lang="en-AU" sz="1800" dirty="0"/>
          </a:p>
          <a:p>
            <a:pPr marL="342900" indent="-342900" algn="l">
              <a:buFont typeface="Arial" panose="020B0604020202020204" pitchFamily="34" charset="0"/>
              <a:buChar char="•"/>
            </a:pPr>
            <a:r>
              <a:rPr lang="en-AU" sz="1800" dirty="0"/>
              <a:t>Why have you chosen this?</a:t>
            </a:r>
          </a:p>
          <a:p>
            <a:pPr marL="342900" indent="-342900" algn="l">
              <a:buFont typeface="Arial" panose="020B0604020202020204" pitchFamily="34" charset="0"/>
              <a:buChar char="•"/>
            </a:pPr>
            <a:endParaRPr lang="en-AU" sz="1800" dirty="0"/>
          </a:p>
          <a:p>
            <a:pPr marL="342900" indent="-342900" algn="l">
              <a:buFont typeface="Arial" panose="020B0604020202020204" pitchFamily="34" charset="0"/>
              <a:buChar char="•"/>
            </a:pPr>
            <a:r>
              <a:rPr lang="en-AU" sz="1800" dirty="0"/>
              <a:t>What could be a related goal for you/ your team? </a:t>
            </a:r>
          </a:p>
          <a:p>
            <a:endParaRPr lang="en-AU" sz="2000"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2928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812" y="548680"/>
            <a:ext cx="7772400" cy="985663"/>
          </a:xfrm>
        </p:spPr>
        <p:txBody>
          <a:bodyPr>
            <a:normAutofit fontScale="90000"/>
          </a:bodyPr>
          <a:lstStyle/>
          <a:p>
            <a:r>
              <a:rPr lang="en-AU" sz="2400" i="1" dirty="0"/>
              <a:t>Mission and Values: </a:t>
            </a:r>
            <a:br>
              <a:rPr lang="en-AU" sz="2400" i="1" dirty="0"/>
            </a:br>
            <a:r>
              <a:rPr lang="en-AU" sz="2400" i="1" dirty="0"/>
              <a:t>How do they inform and influence culture at MSM College? </a:t>
            </a:r>
            <a:br>
              <a:rPr lang="en-AU" sz="2400" dirty="0"/>
            </a:br>
            <a:endParaRPr lang="en-AU" sz="2400" dirty="0"/>
          </a:p>
        </p:txBody>
      </p:sp>
      <p:sp>
        <p:nvSpPr>
          <p:cNvPr id="3" name="Subtitle 2"/>
          <p:cNvSpPr>
            <a:spLocks noGrp="1"/>
          </p:cNvSpPr>
          <p:nvPr>
            <p:ph type="subTitle" idx="1"/>
          </p:nvPr>
        </p:nvSpPr>
        <p:spPr>
          <a:xfrm>
            <a:off x="971600" y="1484784"/>
            <a:ext cx="7416824" cy="3730166"/>
          </a:xfrm>
        </p:spPr>
        <p:txBody>
          <a:bodyPr>
            <a:normAutofit/>
          </a:bodyPr>
          <a:lstStyle/>
          <a:p>
            <a:r>
              <a:rPr lang="en-AU" sz="1800" i="1" dirty="0"/>
              <a:t>What are the connections?</a:t>
            </a:r>
          </a:p>
          <a:p>
            <a:endParaRPr lang="en-AU" sz="1800" i="1" dirty="0"/>
          </a:p>
          <a:p>
            <a:r>
              <a:rPr lang="en-AU" sz="1800" i="1" dirty="0"/>
              <a:t>What has provoked your imagination and curiosity?</a:t>
            </a:r>
          </a:p>
          <a:p>
            <a:endParaRPr lang="en-AU" sz="1800" i="1" dirty="0"/>
          </a:p>
          <a:p>
            <a:r>
              <a:rPr lang="en-AU" sz="1800" i="1" dirty="0"/>
              <a:t>Where are the challenges?</a:t>
            </a:r>
          </a:p>
          <a:p>
            <a:endParaRPr lang="en-AU" sz="1800" i="1" dirty="0"/>
          </a:p>
          <a:p>
            <a:r>
              <a:rPr lang="en-AU" sz="1800" i="1" dirty="0"/>
              <a:t>How will you follow-up? </a:t>
            </a:r>
          </a:p>
          <a:p>
            <a:endParaRPr lang="en-AU" sz="1800" i="1" dirty="0"/>
          </a:p>
          <a:p>
            <a:r>
              <a:rPr lang="en-AU" sz="1800" i="1" dirty="0"/>
              <a:t>What are the opportunities? </a:t>
            </a:r>
          </a:p>
          <a:p>
            <a:endParaRPr lang="en-AU" sz="1800" i="1" dirty="0"/>
          </a:p>
          <a:p>
            <a:r>
              <a:rPr lang="en-AU" sz="1800" i="1" dirty="0"/>
              <a:t>What place of responsibility and influence is yours? </a:t>
            </a:r>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59781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985663"/>
          </a:xfrm>
        </p:spPr>
        <p:txBody>
          <a:bodyPr>
            <a:normAutofit/>
          </a:bodyPr>
          <a:lstStyle/>
          <a:p>
            <a:r>
              <a:rPr lang="en-AU" sz="2400" i="1" dirty="0"/>
              <a:t>Mission and Values: how they inform and influence culture</a:t>
            </a:r>
            <a:endParaRPr lang="en-AU" sz="2400" dirty="0"/>
          </a:p>
        </p:txBody>
      </p:sp>
      <p:sp>
        <p:nvSpPr>
          <p:cNvPr id="3" name="Subtitle 2"/>
          <p:cNvSpPr>
            <a:spLocks noGrp="1"/>
          </p:cNvSpPr>
          <p:nvPr>
            <p:ph type="subTitle" idx="1"/>
          </p:nvPr>
        </p:nvSpPr>
        <p:spPr>
          <a:xfrm>
            <a:off x="1371600" y="3886200"/>
            <a:ext cx="6400800" cy="694928"/>
          </a:xfrm>
        </p:spPr>
        <p:txBody>
          <a:bodyPr>
            <a:normAutofit/>
          </a:bodyPr>
          <a:lstStyle/>
          <a:p>
            <a:r>
              <a:rPr lang="en-AU" sz="2000" dirty="0"/>
              <a:t>24 January 2019</a:t>
            </a:r>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3"/>
            <a:ext cx="7772400" cy="1512169"/>
          </a:xfrm>
        </p:spPr>
        <p:txBody>
          <a:bodyPr>
            <a:normAutofit/>
          </a:bodyPr>
          <a:lstStyle/>
          <a:p>
            <a:r>
              <a:rPr lang="en-AU" sz="2400" i="1" dirty="0"/>
              <a:t>Mission and Values: how they inform and influence culture…</a:t>
            </a:r>
            <a:br>
              <a:rPr lang="en-AU" sz="2400" i="1" dirty="0"/>
            </a:br>
            <a:r>
              <a:rPr lang="en-AU" sz="2400" i="1" dirty="0"/>
              <a:t>Aims and Purpose:</a:t>
            </a:r>
            <a:endParaRPr lang="en-AU" sz="2400" dirty="0"/>
          </a:p>
        </p:txBody>
      </p:sp>
      <p:sp>
        <p:nvSpPr>
          <p:cNvPr id="3" name="Subtitle 2"/>
          <p:cNvSpPr>
            <a:spLocks noGrp="1"/>
          </p:cNvSpPr>
          <p:nvPr>
            <p:ph type="subTitle" idx="1"/>
          </p:nvPr>
        </p:nvSpPr>
        <p:spPr>
          <a:xfrm>
            <a:off x="755576" y="1700808"/>
            <a:ext cx="7632848" cy="3937992"/>
          </a:xfrm>
        </p:spPr>
        <p:txBody>
          <a:bodyPr>
            <a:normAutofit/>
          </a:bodyPr>
          <a:lstStyle/>
          <a:p>
            <a:pPr marL="457200" indent="-457200" algn="l">
              <a:buFont typeface="Arial" panose="020B0604020202020204" pitchFamily="34" charset="0"/>
              <a:buChar char="•"/>
            </a:pPr>
            <a:r>
              <a:rPr lang="en-AU" sz="2000" dirty="0"/>
              <a:t>Grow in knowledge and understanding of Mary Aikenhead Ministries</a:t>
            </a:r>
          </a:p>
          <a:p>
            <a:pPr marL="457200" indent="-457200" algn="l">
              <a:buFont typeface="Arial" panose="020B0604020202020204" pitchFamily="34" charset="0"/>
              <a:buChar char="•"/>
            </a:pPr>
            <a:r>
              <a:rPr lang="en-AU" sz="2000" dirty="0"/>
              <a:t>Alignment of MSM heritage and MAM/MAE Mission, Vision and Values</a:t>
            </a:r>
          </a:p>
          <a:p>
            <a:pPr marL="457200" indent="-457200" algn="l">
              <a:buFont typeface="Arial" panose="020B0604020202020204" pitchFamily="34" charset="0"/>
              <a:buChar char="•"/>
            </a:pPr>
            <a:r>
              <a:rPr lang="en-AU" sz="2000" dirty="0"/>
              <a:t>Exploration of notion of organisational culture</a:t>
            </a:r>
          </a:p>
          <a:p>
            <a:pPr marL="457200" indent="-457200" algn="l">
              <a:buFont typeface="Arial" panose="020B0604020202020204" pitchFamily="34" charset="0"/>
              <a:buChar char="•"/>
            </a:pPr>
            <a:r>
              <a:rPr lang="en-AU" sz="2000" dirty="0"/>
              <a:t>Recognition of the contributions and work of non-teaching staff at MSM</a:t>
            </a:r>
          </a:p>
          <a:p>
            <a:pPr marL="457200" indent="-457200" algn="l">
              <a:buFont typeface="Arial" panose="020B0604020202020204" pitchFamily="34" charset="0"/>
              <a:buChar char="•"/>
            </a:pPr>
            <a:r>
              <a:rPr lang="en-AU" sz="2000" dirty="0"/>
              <a:t>Seek to understand the MAM Ethical Framework and how it relates to our work</a:t>
            </a:r>
          </a:p>
          <a:p>
            <a:pPr marL="457200" indent="-457200" algn="l">
              <a:buFont typeface="Arial" panose="020B0604020202020204" pitchFamily="34" charset="0"/>
              <a:buChar char="•"/>
            </a:pPr>
            <a:r>
              <a:rPr lang="en-AU" sz="2000" dirty="0"/>
              <a:t>To be provided with resources to read/think about.</a:t>
            </a:r>
          </a:p>
          <a:p>
            <a:pPr marL="457200" indent="-457200" algn="l">
              <a:buFont typeface="Arial" panose="020B0604020202020204" pitchFamily="34" charset="0"/>
              <a:buChar char="•"/>
            </a:pPr>
            <a:endParaRPr lang="en-AU" sz="2000" dirty="0"/>
          </a:p>
        </p:txBody>
      </p:sp>
      <p:pic>
        <p:nvPicPr>
          <p:cNvPr id="4" name="Picture 3" descr="MAM_wave_1_PMS267_rgb.jpg"/>
          <p:cNvPicPr>
            <a:picLocks noChangeAspect="1"/>
          </p:cNvPicPr>
          <p:nvPr/>
        </p:nvPicPr>
        <p:blipFill>
          <a:blip r:embed="rId3" cstate="print"/>
          <a:stretch>
            <a:fillRect/>
          </a:stretch>
        </p:blipFill>
        <p:spPr>
          <a:xfrm>
            <a:off x="0" y="5287456"/>
            <a:ext cx="9144000" cy="1643050"/>
          </a:xfrm>
          <a:prstGeom prst="rect">
            <a:avLst/>
          </a:prstGeom>
        </p:spPr>
      </p:pic>
    </p:spTree>
    <p:extLst>
      <p:ext uri="{BB962C8B-B14F-4D97-AF65-F5344CB8AC3E}">
        <p14:creationId xmlns:p14="http://schemas.microsoft.com/office/powerpoint/2010/main" val="182050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893734"/>
            <a:ext cx="6858000" cy="1355750"/>
          </a:xfrm>
        </p:spPr>
        <p:txBody>
          <a:bodyPr>
            <a:normAutofit/>
          </a:bodyPr>
          <a:lstStyle/>
          <a:p>
            <a:pPr algn="l"/>
            <a:r>
              <a:rPr lang="en-AU" sz="4700" i="1" dirty="0"/>
              <a:t>A Song of Strength…</a:t>
            </a:r>
          </a:p>
        </p:txBody>
      </p:sp>
      <p:sp>
        <p:nvSpPr>
          <p:cNvPr id="3" name="Subtitle 2"/>
          <p:cNvSpPr>
            <a:spLocks noGrp="1"/>
          </p:cNvSpPr>
          <p:nvPr>
            <p:ph type="subTitle" idx="1"/>
          </p:nvPr>
        </p:nvSpPr>
        <p:spPr>
          <a:xfrm>
            <a:off x="1143000" y="3608516"/>
            <a:ext cx="6858000" cy="911117"/>
          </a:xfrm>
        </p:spPr>
        <p:txBody>
          <a:bodyPr>
            <a:normAutofit/>
          </a:bodyPr>
          <a:lstStyle/>
          <a:p>
            <a:pPr marL="457200" indent="-457200" algn="l">
              <a:lnSpc>
                <a:spcPct val="90000"/>
              </a:lnSpc>
              <a:buFont typeface="Arial" panose="020B0604020202020204" pitchFamily="34" charset="0"/>
              <a:buChar char="•"/>
            </a:pPr>
            <a:r>
              <a:rPr lang="en-AU" sz="1700" dirty="0"/>
              <a:t>What did you hear? </a:t>
            </a:r>
          </a:p>
          <a:p>
            <a:pPr marL="457200" indent="-457200" algn="l">
              <a:lnSpc>
                <a:spcPct val="90000"/>
              </a:lnSpc>
              <a:buFont typeface="Arial" panose="020B0604020202020204" pitchFamily="34" charset="0"/>
              <a:buChar char="•"/>
            </a:pPr>
            <a:r>
              <a:rPr lang="en-AU" sz="1700" dirty="0"/>
              <a:t>What did you feel?</a:t>
            </a:r>
          </a:p>
          <a:p>
            <a:pPr marL="457200" indent="-457200" algn="l">
              <a:lnSpc>
                <a:spcPct val="90000"/>
              </a:lnSpc>
              <a:buFont typeface="Arial" panose="020B0604020202020204" pitchFamily="34" charset="0"/>
              <a:buChar char="•"/>
            </a:pPr>
            <a:r>
              <a:rPr lang="en-AU" sz="1700" dirty="0"/>
              <a:t>How were you touched? </a:t>
            </a:r>
          </a:p>
        </p:txBody>
      </p:sp>
      <p:sp>
        <p:nvSpPr>
          <p:cNvPr id="26"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6856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27"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AF0D5D8-979A-45C3-B93D-AAFEBF2AF09F}"/>
              </a:ext>
            </a:extLst>
          </p:cNvPr>
          <p:cNvPicPr>
            <a:picLocks noChangeAspect="1"/>
          </p:cNvPicPr>
          <p:nvPr/>
        </p:nvPicPr>
        <p:blipFill rotWithShape="1">
          <a:blip r:embed="rId4"/>
          <a:srcRect t="15248" r="-2" b="34013"/>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289557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80120"/>
          </a:xfrm>
        </p:spPr>
        <p:txBody>
          <a:bodyPr>
            <a:noAutofit/>
          </a:bodyPr>
          <a:lstStyle/>
          <a:p>
            <a:r>
              <a:rPr lang="en-AU" sz="2000" u="sng" dirty="0"/>
              <a:t>Organizational Culture: </a:t>
            </a:r>
            <a:br>
              <a:rPr lang="en-AU" sz="2000" dirty="0"/>
            </a:br>
            <a:r>
              <a:rPr lang="en-AU" sz="2000" dirty="0"/>
              <a:t>What is it? </a:t>
            </a:r>
            <a:br>
              <a:rPr lang="en-AU" sz="2000" dirty="0"/>
            </a:br>
            <a:r>
              <a:rPr lang="en-AU" sz="2000" dirty="0"/>
              <a:t>How is it understood and experienced?</a:t>
            </a:r>
            <a:br>
              <a:rPr lang="en-AU" sz="2000" dirty="0"/>
            </a:br>
            <a:r>
              <a:rPr lang="en-AU" sz="2000" dirty="0"/>
              <a:t>Why?  </a:t>
            </a:r>
          </a:p>
        </p:txBody>
      </p:sp>
      <p:sp>
        <p:nvSpPr>
          <p:cNvPr id="3" name="Subtitle 2"/>
          <p:cNvSpPr>
            <a:spLocks noGrp="1"/>
          </p:cNvSpPr>
          <p:nvPr>
            <p:ph type="subTitle" idx="1"/>
          </p:nvPr>
        </p:nvSpPr>
        <p:spPr>
          <a:xfrm>
            <a:off x="685800" y="1340769"/>
            <a:ext cx="7630616" cy="4370039"/>
          </a:xfrm>
        </p:spPr>
        <p:txBody>
          <a:bodyPr>
            <a:normAutofit lnSpcReduction="10000"/>
          </a:bodyPr>
          <a:lstStyle/>
          <a:p>
            <a:pPr algn="l"/>
            <a:r>
              <a:rPr lang="en-AU" sz="1600" i="1" dirty="0"/>
              <a:t>“Culture is how we ‘do things’ things around here.”</a:t>
            </a:r>
          </a:p>
          <a:p>
            <a:pPr algn="l"/>
            <a:endParaRPr lang="en-AU" sz="1600" i="1" dirty="0"/>
          </a:p>
          <a:p>
            <a:pPr algn="l"/>
            <a:r>
              <a:rPr lang="en-AU" sz="1600" i="1" dirty="0"/>
              <a:t>“Organisational culture defines a jointly shared description of an organisation from within.”</a:t>
            </a:r>
          </a:p>
          <a:p>
            <a:pPr algn="l"/>
            <a:endParaRPr lang="en-AU" sz="1600" i="1" dirty="0"/>
          </a:p>
          <a:p>
            <a:pPr algn="l"/>
            <a:r>
              <a:rPr lang="en-AU" sz="1600" i="1" dirty="0"/>
              <a:t>“Culture is a process of sense-making in an organisation.”</a:t>
            </a:r>
          </a:p>
          <a:p>
            <a:pPr algn="l"/>
            <a:endParaRPr lang="en-AU" sz="1600" i="1" dirty="0"/>
          </a:p>
          <a:p>
            <a:pPr algn="l"/>
            <a:r>
              <a:rPr lang="en-AU" sz="1600" i="1" dirty="0"/>
              <a:t>“Organisational culture is the sum of values and rituals which serve as ‘glue’ to integrate the members of the organisation.”</a:t>
            </a:r>
          </a:p>
          <a:p>
            <a:pPr algn="l"/>
            <a:endParaRPr lang="en-AU" sz="1600" i="1" dirty="0"/>
          </a:p>
          <a:p>
            <a:pPr algn="l"/>
            <a:r>
              <a:rPr lang="en-AU" sz="1600" i="1" dirty="0"/>
              <a:t>“ Organisational culture is civilisation in the workplace.” </a:t>
            </a:r>
          </a:p>
          <a:p>
            <a:pPr algn="l"/>
            <a:endParaRPr lang="en-AU" sz="1600" i="1" dirty="0"/>
          </a:p>
          <a:p>
            <a:pPr algn="l"/>
            <a:r>
              <a:rPr lang="en-AU" sz="1600" i="1" dirty="0"/>
              <a:t>“ Culture is the organisation’s immune system.”</a:t>
            </a:r>
          </a:p>
          <a:p>
            <a:pPr algn="l"/>
            <a:endParaRPr lang="en-AU" sz="1600" i="1" dirty="0"/>
          </a:p>
          <a:p>
            <a:pPr algn="l"/>
            <a:r>
              <a:rPr lang="en-AU" sz="1600" i="1" dirty="0"/>
              <a:t>“ It oversimplifies the situation in large organisations to assume there is only one culture…its risky for new leaders to ignore the sub-cultures” </a:t>
            </a:r>
          </a:p>
        </p:txBody>
      </p:sp>
      <p:pic>
        <p:nvPicPr>
          <p:cNvPr id="4" name="Picture 3" descr="MAM_wave_1_PMS267_rgb.jpg"/>
          <p:cNvPicPr>
            <a:picLocks noChangeAspect="1"/>
          </p:cNvPicPr>
          <p:nvPr/>
        </p:nvPicPr>
        <p:blipFill>
          <a:blip r:embed="rId3" cstate="print"/>
          <a:stretch>
            <a:fillRect/>
          </a:stretch>
        </p:blipFill>
        <p:spPr>
          <a:xfrm>
            <a:off x="13819" y="5949280"/>
            <a:ext cx="9144000" cy="9087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489719"/>
          </a:xfrm>
        </p:spPr>
        <p:txBody>
          <a:bodyPr>
            <a:normAutofit/>
          </a:bodyPr>
          <a:lstStyle/>
          <a:p>
            <a:r>
              <a:rPr lang="en-AU" sz="2800" dirty="0"/>
              <a:t>Mission…</a:t>
            </a:r>
            <a:br>
              <a:rPr lang="en-AU" sz="2800" dirty="0"/>
            </a:br>
            <a:r>
              <a:rPr lang="en-AU" sz="2800" dirty="0"/>
              <a:t>How do you/we understand Mission?</a:t>
            </a:r>
          </a:p>
        </p:txBody>
      </p:sp>
      <p:sp>
        <p:nvSpPr>
          <p:cNvPr id="3" name="Subtitle 2"/>
          <p:cNvSpPr>
            <a:spLocks noGrp="1"/>
          </p:cNvSpPr>
          <p:nvPr>
            <p:ph type="subTitle" idx="1"/>
          </p:nvPr>
        </p:nvSpPr>
        <p:spPr>
          <a:xfrm>
            <a:off x="1371600" y="2420888"/>
            <a:ext cx="6400800" cy="3217912"/>
          </a:xfrm>
        </p:spPr>
        <p:txBody>
          <a:bodyPr>
            <a:normAutofit fontScale="62500" lnSpcReduction="20000"/>
          </a:bodyPr>
          <a:lstStyle/>
          <a:p>
            <a:pPr algn="just"/>
            <a:r>
              <a:rPr lang="en-AU" sz="2900" dirty="0"/>
              <a:t>Mission….Vision and Purpose</a:t>
            </a:r>
          </a:p>
          <a:p>
            <a:pPr algn="just"/>
            <a:r>
              <a:rPr lang="en-AU" sz="2900" dirty="0"/>
              <a:t>  </a:t>
            </a:r>
          </a:p>
          <a:p>
            <a:pPr algn="just"/>
            <a:r>
              <a:rPr lang="en-AU" sz="2900" i="1" dirty="0"/>
              <a:t>“I have come that you may have life and have it to the full.” </a:t>
            </a:r>
          </a:p>
          <a:p>
            <a:pPr algn="just"/>
            <a:r>
              <a:rPr lang="en-AU" sz="1900" dirty="0"/>
              <a:t>John 10:10</a:t>
            </a:r>
          </a:p>
          <a:p>
            <a:pPr algn="just"/>
            <a:endParaRPr lang="en-AU" sz="2900" dirty="0"/>
          </a:p>
          <a:p>
            <a:pPr algn="just"/>
            <a:r>
              <a:rPr lang="en-AU" sz="2900" i="1" dirty="0"/>
              <a:t>The Mission of Mary Aikenhead Ministries ( from Formation Policy) </a:t>
            </a:r>
            <a:endParaRPr lang="en-AU" sz="2900" dirty="0"/>
          </a:p>
          <a:p>
            <a:pPr algn="just"/>
            <a:r>
              <a:rPr lang="en-AU" sz="2900" b="1" i="1" dirty="0"/>
              <a:t> </a:t>
            </a:r>
            <a:endParaRPr lang="en-AU" sz="2900" dirty="0"/>
          </a:p>
          <a:p>
            <a:pPr algn="just"/>
            <a:r>
              <a:rPr lang="en-AU" sz="2900" dirty="0"/>
              <a:t>MAM continues the mission of God to love through the healing, teaching, and pastoral ministries of Jesus Christ. Inspired by the spirit of Mary Aikenhead, through an energetic stewardship, we respond to the needs of the times in innovative ways, especially for the poor, marginalised and vulnerable. </a:t>
            </a:r>
          </a:p>
          <a:p>
            <a:pPr algn="just"/>
            <a:endParaRPr lang="en-AU" sz="2900" dirty="0"/>
          </a:p>
          <a:p>
            <a:pPr algn="l"/>
            <a:endParaRPr lang="en-AU" dirty="0"/>
          </a:p>
        </p:txBody>
      </p:sp>
      <p:pic>
        <p:nvPicPr>
          <p:cNvPr id="4" name="Picture 3" descr="MAM_wave_1_PMS267_rgb.jpg"/>
          <p:cNvPicPr>
            <a:picLocks noChangeAspect="1"/>
          </p:cNvPicPr>
          <p:nvPr/>
        </p:nvPicPr>
        <p:blipFill>
          <a:blip r:embed="rId2" cstate="print"/>
          <a:stretch>
            <a:fillRect/>
          </a:stretch>
        </p:blipFill>
        <p:spPr>
          <a:xfrm>
            <a:off x="-13809" y="5805264"/>
            <a:ext cx="9144000" cy="1643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685800" y="836712"/>
            <a:ext cx="7772400" cy="648072"/>
          </a:xfrm>
        </p:spPr>
        <p:txBody>
          <a:bodyPr>
            <a:normAutofit fontScale="90000"/>
          </a:bodyPr>
          <a:lstStyle/>
          <a:p>
            <a:endParaRPr lang="en-AU" dirty="0"/>
          </a:p>
        </p:txBody>
      </p:sp>
      <p:sp>
        <p:nvSpPr>
          <p:cNvPr id="3" name="Subtitle 2"/>
          <p:cNvSpPr>
            <a:spLocks noGrp="1"/>
          </p:cNvSpPr>
          <p:nvPr>
            <p:ph type="subTitle" idx="1"/>
          </p:nvPr>
        </p:nvSpPr>
        <p:spPr>
          <a:xfrm>
            <a:off x="1475656" y="1916832"/>
            <a:ext cx="6400800" cy="3217912"/>
          </a:xfrm>
        </p:spPr>
        <p:txBody>
          <a:bodyPr>
            <a:normAutofit fontScale="92500" lnSpcReduction="20000"/>
          </a:bodyPr>
          <a:lstStyle/>
          <a:p>
            <a:pPr algn="l"/>
            <a:r>
              <a:rPr lang="en-US" sz="2300" dirty="0"/>
              <a:t>The mission of Mary Aikenhead Ministries</a:t>
            </a:r>
            <a:r>
              <a:rPr lang="en-US" sz="2300" i="1" dirty="0"/>
              <a:t> </a:t>
            </a:r>
            <a:r>
              <a:rPr lang="en-US" sz="2300" dirty="0"/>
              <a:t>is central to its task and calls forth a response through its multiple expressions.</a:t>
            </a:r>
          </a:p>
          <a:p>
            <a:pPr algn="l"/>
            <a:r>
              <a:rPr lang="en-US" sz="2300" dirty="0"/>
              <a:t> </a:t>
            </a:r>
          </a:p>
          <a:p>
            <a:pPr algn="l"/>
            <a:r>
              <a:rPr lang="en-US" sz="2300" dirty="0"/>
              <a:t>From this mission, carried out on behalf of the Church, the Gospel values emerge. </a:t>
            </a:r>
          </a:p>
          <a:p>
            <a:pPr algn="l"/>
            <a:endParaRPr lang="en-US" sz="2300" dirty="0"/>
          </a:p>
          <a:p>
            <a:pPr algn="l"/>
            <a:r>
              <a:rPr lang="en-US" sz="2300" dirty="0"/>
              <a:t>Mary Aikenhead Ministries identify </a:t>
            </a:r>
            <a:r>
              <a:rPr lang="en-US" sz="2300" b="1" i="1" dirty="0"/>
              <a:t>Love, Justice, Compassion </a:t>
            </a:r>
            <a:r>
              <a:rPr lang="en-US" sz="2300" b="1" dirty="0"/>
              <a:t>and </a:t>
            </a:r>
            <a:r>
              <a:rPr lang="en-US" sz="2300" b="1" i="1" dirty="0"/>
              <a:t>Hope </a:t>
            </a:r>
            <a:r>
              <a:rPr lang="en-US" sz="2300" dirty="0"/>
              <a:t>as central to their expression and witness of the Gospel. </a:t>
            </a:r>
            <a:endParaRPr lang="en-AU" sz="2300" dirty="0"/>
          </a:p>
          <a:p>
            <a:endParaRPr lang="en-AU" dirty="0"/>
          </a:p>
        </p:txBody>
      </p:sp>
      <p:pic>
        <p:nvPicPr>
          <p:cNvPr id="4" name="Picture 3" descr="MAM_wave_1_PMS267_rgb.jpg"/>
          <p:cNvPicPr>
            <a:picLocks noChangeAspect="1"/>
          </p:cNvPicPr>
          <p:nvPr/>
        </p:nvPicPr>
        <p:blipFill>
          <a:blip r:embed="rId2" cstate="print"/>
          <a:stretch>
            <a:fillRect/>
          </a:stretch>
        </p:blipFill>
        <p:spPr>
          <a:xfrm>
            <a:off x="0" y="5214950"/>
            <a:ext cx="9144000" cy="1643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936103"/>
          </a:xfrm>
        </p:spPr>
        <p:txBody>
          <a:bodyPr>
            <a:normAutofit/>
          </a:bodyPr>
          <a:lstStyle/>
          <a:p>
            <a:r>
              <a:rPr lang="en-AU" sz="2400" dirty="0"/>
              <a:t>Mission…</a:t>
            </a:r>
            <a:br>
              <a:rPr lang="en-AU" sz="2400" dirty="0"/>
            </a:br>
            <a:r>
              <a:rPr lang="en-AU" sz="2400" dirty="0"/>
              <a:t>How do you/we understand Mission at MSM?</a:t>
            </a:r>
          </a:p>
        </p:txBody>
      </p:sp>
      <p:sp>
        <p:nvSpPr>
          <p:cNvPr id="3" name="Subtitle 2"/>
          <p:cNvSpPr>
            <a:spLocks noGrp="1"/>
          </p:cNvSpPr>
          <p:nvPr>
            <p:ph type="subTitle" idx="1"/>
          </p:nvPr>
        </p:nvSpPr>
        <p:spPr>
          <a:xfrm>
            <a:off x="755576" y="1628800"/>
            <a:ext cx="7772400" cy="3816424"/>
          </a:xfrm>
        </p:spPr>
        <p:txBody>
          <a:bodyPr>
            <a:normAutofit/>
          </a:bodyPr>
          <a:lstStyle/>
          <a:p>
            <a:pPr algn="l"/>
            <a:r>
              <a:rPr lang="en-AU" sz="2000" dirty="0"/>
              <a:t>Where do we find Mission? </a:t>
            </a:r>
          </a:p>
          <a:p>
            <a:pPr algn="l"/>
            <a:r>
              <a:rPr lang="en-AU" sz="2000" dirty="0"/>
              <a:t>What does it look like in..</a:t>
            </a:r>
          </a:p>
          <a:p>
            <a:pPr lvl="1" algn="l"/>
            <a:r>
              <a:rPr lang="en-AU" sz="1600" dirty="0"/>
              <a:t>Learning and Teaching</a:t>
            </a:r>
          </a:p>
          <a:p>
            <a:pPr lvl="1" algn="l"/>
            <a:r>
              <a:rPr lang="en-AU" sz="1600" dirty="0"/>
              <a:t>Student Wellbeing</a:t>
            </a:r>
          </a:p>
          <a:p>
            <a:pPr lvl="1" algn="l"/>
            <a:r>
              <a:rPr lang="en-AU" sz="1600" dirty="0"/>
              <a:t>Teacher/Leadership development</a:t>
            </a:r>
          </a:p>
          <a:p>
            <a:pPr lvl="1" algn="l"/>
            <a:r>
              <a:rPr lang="en-AU" sz="1600" dirty="0"/>
              <a:t>Faith and Liturgy</a:t>
            </a:r>
          </a:p>
          <a:p>
            <a:pPr lvl="1" algn="l"/>
            <a:r>
              <a:rPr lang="en-AU" sz="1600" dirty="0"/>
              <a:t>Service provision to the community</a:t>
            </a:r>
          </a:p>
          <a:p>
            <a:pPr lvl="1" algn="l"/>
            <a:r>
              <a:rPr lang="en-AU" sz="1600" dirty="0"/>
              <a:t>Relationships</a:t>
            </a:r>
          </a:p>
          <a:p>
            <a:pPr lvl="1" algn="l"/>
            <a:r>
              <a:rPr lang="en-AU" sz="1600" dirty="0"/>
              <a:t>Finance, Facilities and Resources</a:t>
            </a:r>
          </a:p>
          <a:p>
            <a:pPr lvl="1" algn="l"/>
            <a:r>
              <a:rPr lang="en-AU" sz="1600" dirty="0"/>
              <a:t>Preferential Option for the Poor</a:t>
            </a:r>
          </a:p>
          <a:p>
            <a:pPr lvl="1" algn="l"/>
            <a:r>
              <a:rPr lang="en-AU" sz="1600" dirty="0"/>
              <a:t>Social Justice and Community Outreach</a:t>
            </a:r>
          </a:p>
          <a:p>
            <a:pPr lvl="1" algn="l"/>
            <a:r>
              <a:rPr lang="en-AU" sz="1600" dirty="0"/>
              <a:t>Value of every person to and within the organisation.</a:t>
            </a:r>
          </a:p>
        </p:txBody>
      </p:sp>
      <p:pic>
        <p:nvPicPr>
          <p:cNvPr id="4" name="Picture 3" descr="MAM_wave_1_PMS267_rgb.jpg"/>
          <p:cNvPicPr>
            <a:picLocks noChangeAspect="1"/>
          </p:cNvPicPr>
          <p:nvPr/>
        </p:nvPicPr>
        <p:blipFill>
          <a:blip r:embed="rId3" cstate="print"/>
          <a:stretch>
            <a:fillRect/>
          </a:stretch>
        </p:blipFill>
        <p:spPr>
          <a:xfrm>
            <a:off x="0" y="5209285"/>
            <a:ext cx="9144000" cy="1643050"/>
          </a:xfrm>
          <a:prstGeom prst="rect">
            <a:avLst/>
          </a:prstGeom>
        </p:spPr>
      </p:pic>
    </p:spTree>
    <p:extLst>
      <p:ext uri="{BB962C8B-B14F-4D97-AF65-F5344CB8AC3E}">
        <p14:creationId xmlns:p14="http://schemas.microsoft.com/office/powerpoint/2010/main" val="208618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01965" y="4665605"/>
            <a:ext cx="4979105" cy="1292433"/>
          </a:xfrm>
        </p:spPr>
        <p:txBody>
          <a:bodyPr anchor="ctr">
            <a:normAutofit/>
          </a:bodyPr>
          <a:lstStyle/>
          <a:p>
            <a:pPr algn="l"/>
            <a:endParaRPr lang="en-AU" sz="4200"/>
          </a:p>
        </p:txBody>
      </p:sp>
      <p:sp>
        <p:nvSpPr>
          <p:cNvPr id="3" name="Subtitle 2"/>
          <p:cNvSpPr>
            <a:spLocks noGrp="1"/>
          </p:cNvSpPr>
          <p:nvPr>
            <p:ph type="subTitle" idx="1"/>
          </p:nvPr>
        </p:nvSpPr>
        <p:spPr>
          <a:xfrm>
            <a:off x="3901964" y="5958038"/>
            <a:ext cx="4979105" cy="424446"/>
          </a:xfrm>
        </p:spPr>
        <p:txBody>
          <a:bodyPr>
            <a:noAutofit/>
          </a:bodyPr>
          <a:lstStyle/>
          <a:p>
            <a:pPr algn="l"/>
            <a:r>
              <a:rPr lang="en-AU" sz="1800" dirty="0"/>
              <a:t>Values gifted to Mary Aikenhead Ministries by Sisters of Charity at time of establishment of PJP</a:t>
            </a:r>
          </a:p>
        </p:txBody>
      </p:sp>
      <p:pic>
        <p:nvPicPr>
          <p:cNvPr id="9" name="Content Placeholder 4">
            <a:extLst>
              <a:ext uri="{FF2B5EF4-FFF2-40B4-BE49-F238E27FC236}">
                <a16:creationId xmlns:a16="http://schemas.microsoft.com/office/drawing/2014/main" id="{A0326C59-2B66-4E60-B281-05147499A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89" r="4" b="4"/>
          <a:stretch/>
        </p:blipFill>
        <p:spPr>
          <a:xfrm>
            <a:off x="20" y="1"/>
            <a:ext cx="3636208" cy="4359438"/>
          </a:xfrm>
          <a:prstGeom prst="rect">
            <a:avLst/>
          </a:prstGeom>
        </p:spPr>
      </p:pic>
      <p:pic>
        <p:nvPicPr>
          <p:cNvPr id="6" name="Content Placeholder 4">
            <a:extLst>
              <a:ext uri="{FF2B5EF4-FFF2-40B4-BE49-F238E27FC236}">
                <a16:creationId xmlns:a16="http://schemas.microsoft.com/office/drawing/2014/main" id="{0931A5C5-7C86-40E7-94F2-A6BDDF92B19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31563" r="-2" b="2996"/>
          <a:stretch/>
        </p:blipFill>
        <p:spPr>
          <a:xfrm>
            <a:off x="3729037" y="-1"/>
            <a:ext cx="5412677" cy="4359440"/>
          </a:xfrm>
          <a:prstGeom prst="rect">
            <a:avLst/>
          </a:prstGeom>
        </p:spPr>
      </p:pic>
      <p:pic>
        <p:nvPicPr>
          <p:cNvPr id="4" name="Picture 3" descr="MAM_wave_1_PMS267_rgb.jpg"/>
          <p:cNvPicPr>
            <a:picLocks noChangeAspect="1"/>
          </p:cNvPicPr>
          <p:nvPr/>
        </p:nvPicPr>
        <p:blipFill rotWithShape="1">
          <a:blip r:embed="rId5" cstate="print"/>
          <a:srcRect l="45082" r="24050" b="-1"/>
          <a:stretch/>
        </p:blipFill>
        <p:spPr>
          <a:xfrm>
            <a:off x="20" y="4472610"/>
            <a:ext cx="3636208" cy="2385390"/>
          </a:xfrm>
          <a:prstGeom prst="rect">
            <a:avLst/>
          </a:prstGeom>
        </p:spPr>
      </p:pic>
      <p:sp>
        <p:nvSpPr>
          <p:cNvPr id="11" name="Subtitle 10">
            <a:extLst>
              <a:ext uri="{FF2B5EF4-FFF2-40B4-BE49-F238E27FC236}">
                <a16:creationId xmlns:a16="http://schemas.microsoft.com/office/drawing/2014/main" id="{813824DA-7752-4722-ACDD-C3902165A372}"/>
              </a:ext>
            </a:extLst>
          </p:cNvPr>
          <p:cNvSpPr>
            <a:spLocks noGrp="1"/>
          </p:cNvSpPr>
          <p:nvPr>
            <p:ph type="subTitle" idx="1"/>
          </p:nvPr>
        </p:nvSpPr>
        <p:spPr>
          <a:xfrm>
            <a:off x="1371600" y="4797152"/>
            <a:ext cx="6400800" cy="841648"/>
          </a:xfrm>
        </p:spPr>
        <p:txBody>
          <a:bodyPr/>
          <a:lstStyle/>
          <a:p>
            <a:endParaRPr lang="en-US" dirty="0"/>
          </a:p>
        </p:txBody>
      </p:sp>
    </p:spTree>
    <p:extLst>
      <p:ext uri="{BB962C8B-B14F-4D97-AF65-F5344CB8AC3E}">
        <p14:creationId xmlns:p14="http://schemas.microsoft.com/office/powerpoint/2010/main" val="4082335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1018</Words>
  <Application>Microsoft Office PowerPoint</Application>
  <PresentationFormat>On-screen Show (4:3)</PresentationFormat>
  <Paragraphs>129</Paragraphs>
  <Slides>18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Mission and Values: how they inform and influence culture</vt:lpstr>
      <vt:lpstr>Mission and Values: how they inform and influence culture… Aims and Purpose:</vt:lpstr>
      <vt:lpstr>A Song of Strength…</vt:lpstr>
      <vt:lpstr>Organizational Culture:  What is it?  How is it understood and experienced? Why?  </vt:lpstr>
      <vt:lpstr>Mission… How do you/we understand Mission?</vt:lpstr>
      <vt:lpstr>PowerPoint Presentation</vt:lpstr>
      <vt:lpstr>Mission… How do you/we understand Mission at MSM?</vt:lpstr>
      <vt:lpstr>PowerPoint Presentation</vt:lpstr>
      <vt:lpstr>PowerPoint Presentation</vt:lpstr>
      <vt:lpstr>  The Ethical Framework is a public statement of what the works of Mary Aikenhead Ministries stand for and what the wider community can expect of these Catholic services.    </vt:lpstr>
      <vt:lpstr>The Dignity of the Human Person  God has imprinted his own image and likeness on man (cf. Gen 1:26), conferring upon him an incomparable dignity ... In effect, beyond the rights which man acquires by his own work, there exist rights which do not correspond to any work he performs, but which flow from his essential dignity as a person.  John Paul II, Centesimus Annus, 1991, #11  </vt:lpstr>
      <vt:lpstr>The Common Good  It grows increasingly true that the obligations of justice and love are fulfilled only if each person, contributing to the common good, according to his own abilities and the needs of others, also promotes and assists the public and private institutions dedicated to bettering the conditions of human life.       Paul VI Gaudium et Spes, 1965, #30  </vt:lpstr>
      <vt:lpstr>Subsidiarity   Just as it is gravely wrong to take from individuals what they can accomplish by their own initiative and industry and give it to the community, so also it is an injustice and at the same time a grave evil and disturbance of right order to assign to a greater and higher association what lesser and subordinate organisations can do. Pius XI, Quadragesimo Anno, 1931, #79  </vt:lpstr>
      <vt:lpstr> Solidarity  Solidarity is undoubtedly a Christian virtue ... In the light of faith: solidarity seeks to go beyond itself, to take on the specifically Christian dimension of total gratuity, forgiveness and reconciliation. One's neighbour is then not only a human being with his or her own rights and a fundamental equality with everyone else, but becomes the living image of God the Father, redeemed by the blood of Jesus Christ and placed under the permanent action of the Holy Spirit.   John Paul II, Solicitudo Rei Socialis, 1987, #40    </vt:lpstr>
      <vt:lpstr>Catholic Social Teaching: Common Good, Dignity of the Human Person, Solidarity, Subsidiarity  MAM Values: LOVE, HOPE, JUSTICE AND COMPASSION</vt:lpstr>
      <vt:lpstr>Catholic Social Teaching: Common Good, Dignity of the Human Person, Solidarity, Subsidiarity MAM Values: LOVE, HOPE, JUSTICE AND COMPASSION</vt:lpstr>
      <vt:lpstr>Mission and Values:  How do they inform and influence culture at MSM College?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 McKenna</cp:lastModifiedBy>
  <cp:revision>4</cp:revision>
  <dcterms:created xsi:type="dcterms:W3CDTF">2018-12-11T01:21:21Z</dcterms:created>
  <dcterms:modified xsi:type="dcterms:W3CDTF">2019-10-07T00:54:40Z</dcterms:modified>
</cp:coreProperties>
</file>