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6" r:id="rId3"/>
    <p:sldId id="448" r:id="rId4"/>
    <p:sldId id="458" r:id="rId5"/>
    <p:sldId id="466" r:id="rId6"/>
    <p:sldId id="261" r:id="rId7"/>
    <p:sldId id="434" r:id="rId8"/>
    <p:sldId id="435" r:id="rId9"/>
    <p:sldId id="436" r:id="rId10"/>
    <p:sldId id="437" r:id="rId11"/>
    <p:sldId id="438" r:id="rId12"/>
    <p:sldId id="439" r:id="rId13"/>
    <p:sldId id="440" r:id="rId14"/>
    <p:sldId id="441" r:id="rId15"/>
    <p:sldId id="444" r:id="rId16"/>
    <p:sldId id="443" r:id="rId17"/>
    <p:sldId id="449" r:id="rId18"/>
    <p:sldId id="442" r:id="rId19"/>
    <p:sldId id="453" r:id="rId20"/>
    <p:sldId id="467" r:id="rId21"/>
    <p:sldId id="454" r:id="rId22"/>
    <p:sldId id="281" r:id="rId23"/>
    <p:sldId id="268" r:id="rId24"/>
    <p:sldId id="272" r:id="rId25"/>
    <p:sldId id="271" r:id="rId26"/>
    <p:sldId id="465" r:id="rId27"/>
    <p:sldId id="461" r:id="rId28"/>
    <p:sldId id="462" r:id="rId29"/>
    <p:sldId id="463" r:id="rId30"/>
    <p:sldId id="445" r:id="rId31"/>
    <p:sldId id="447" r:id="rId32"/>
    <p:sldId id="456" r:id="rId33"/>
    <p:sldId id="446" r:id="rId34"/>
    <p:sldId id="260" r:id="rId35"/>
    <p:sldId id="259" r:id="rId36"/>
    <p:sldId id="452" r:id="rId37"/>
    <p:sldId id="455" r:id="rId38"/>
  </p:sldIdLst>
  <p:sldSz cx="9144000" cy="6858000" type="screen4x3"/>
  <p:notesSz cx="9928225" cy="6797675"/>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231" cy="34106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23698" y="0"/>
            <a:ext cx="4302231" cy="341064"/>
          </a:xfrm>
          <a:prstGeom prst="rect">
            <a:avLst/>
          </a:prstGeom>
        </p:spPr>
        <p:txBody>
          <a:bodyPr vert="horz" lIns="91440" tIns="45720" rIns="91440" bIns="45720" rtlCol="0"/>
          <a:lstStyle>
            <a:lvl1pPr algn="r">
              <a:defRPr sz="1200"/>
            </a:lvl1pPr>
          </a:lstStyle>
          <a:p>
            <a:fld id="{F3B32802-0DFC-4ACE-8A6E-20E4CC0A471A}" type="datetimeFigureOut">
              <a:rPr lang="en-AU" smtClean="0"/>
              <a:t>7/10/2019</a:t>
            </a:fld>
            <a:endParaRPr lang="en-AU"/>
          </a:p>
        </p:txBody>
      </p:sp>
      <p:sp>
        <p:nvSpPr>
          <p:cNvPr id="4" name="Slide Image Placeholder 3"/>
          <p:cNvSpPr>
            <a:spLocks noGrp="1" noRot="1" noChangeAspect="1"/>
          </p:cNvSpPr>
          <p:nvPr>
            <p:ph type="sldImg" idx="2"/>
          </p:nvPr>
        </p:nvSpPr>
        <p:spPr>
          <a:xfrm>
            <a:off x="3435350" y="849313"/>
            <a:ext cx="3057525" cy="229393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6456612"/>
            <a:ext cx="4302231" cy="34106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23698" y="6456612"/>
            <a:ext cx="4302231" cy="341063"/>
          </a:xfrm>
          <a:prstGeom prst="rect">
            <a:avLst/>
          </a:prstGeom>
        </p:spPr>
        <p:txBody>
          <a:bodyPr vert="horz" lIns="91440" tIns="45720" rIns="91440" bIns="45720" rtlCol="0" anchor="b"/>
          <a:lstStyle>
            <a:lvl1pPr algn="r">
              <a:defRPr sz="1200"/>
            </a:lvl1pPr>
          </a:lstStyle>
          <a:p>
            <a:fld id="{EC5E2DD3-BF32-4850-9CEE-B04F9E8E69C6}" type="slidenum">
              <a:rPr lang="en-AU" smtClean="0"/>
              <a:t>‹#›</a:t>
            </a:fld>
            <a:endParaRPr lang="en-AU"/>
          </a:p>
        </p:txBody>
      </p:sp>
    </p:spTree>
    <p:extLst>
      <p:ext uri="{BB962C8B-B14F-4D97-AF65-F5344CB8AC3E}">
        <p14:creationId xmlns:p14="http://schemas.microsoft.com/office/powerpoint/2010/main" val="3489292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200" b="1" i="1" dirty="0"/>
              <a:t>The Love of Christ impels us</a:t>
            </a:r>
            <a:r>
              <a:rPr lang="en-AU" sz="1200" dirty="0"/>
              <a:t>: the over-arching indicator . It speaks of a source to witness, a call to action and experiencing the love of Christ in all structures, processes, programs, relationships and actions.</a:t>
            </a:r>
          </a:p>
          <a:p>
            <a:pPr algn="l"/>
            <a:r>
              <a:rPr lang="en-AU" sz="1200" b="1" i="1" dirty="0"/>
              <a:t>Service of the poor</a:t>
            </a:r>
            <a:r>
              <a:rPr lang="en-AU" sz="1200" i="1" dirty="0"/>
              <a:t>, </a:t>
            </a:r>
            <a:r>
              <a:rPr lang="en-AU" sz="1200" i="1" dirty="0">
                <a:solidFill>
                  <a:schemeClr val="accent2"/>
                </a:solidFill>
              </a:rPr>
              <a:t>Social Action and justice</a:t>
            </a:r>
            <a:r>
              <a:rPr lang="en-AU" sz="1200" dirty="0"/>
              <a:t>: preferential option for the poor and vulnerable, advocacy for justice, promoting opportunities for hope.</a:t>
            </a:r>
          </a:p>
          <a:p>
            <a:pPr algn="l"/>
            <a:r>
              <a:rPr lang="en-AU" sz="1200" b="1" i="1" dirty="0"/>
              <a:t>Trust in Divide Providence</a:t>
            </a:r>
            <a:r>
              <a:rPr lang="en-AU" sz="1200" i="1" dirty="0">
                <a:solidFill>
                  <a:schemeClr val="accent2"/>
                </a:solidFill>
              </a:rPr>
              <a:t>, a spirituality of possibility</a:t>
            </a:r>
            <a:r>
              <a:rPr lang="en-AU" sz="1200" dirty="0"/>
              <a:t>: deep personal faith and a spirituality of action, the presence of the Divine in each and all, the immanence of God in our mission. </a:t>
            </a:r>
          </a:p>
          <a:p>
            <a:pPr algn="l"/>
            <a:r>
              <a:rPr lang="en-AU" sz="1200" b="1" i="1" dirty="0"/>
              <a:t>Contemplatives in action</a:t>
            </a:r>
            <a:r>
              <a:rPr lang="en-AU" sz="1200" i="1" dirty="0"/>
              <a:t>, </a:t>
            </a:r>
            <a:r>
              <a:rPr lang="en-AU" sz="1200" i="1" dirty="0">
                <a:solidFill>
                  <a:schemeClr val="accent2"/>
                </a:solidFill>
              </a:rPr>
              <a:t>learning and teaching</a:t>
            </a:r>
            <a:r>
              <a:rPr lang="en-AU" sz="1200" dirty="0"/>
              <a:t>: Ignatian reflection and discernment, relationships between individual, God and the world, contemplation and discernment leading to transformation. </a:t>
            </a:r>
          </a:p>
          <a:p>
            <a:pPr algn="l"/>
            <a:r>
              <a:rPr lang="en-AU" sz="1200" b="1" i="1" dirty="0"/>
              <a:t>Called to be extensively useful</a:t>
            </a:r>
            <a:r>
              <a:rPr lang="en-AU" sz="1200" i="1" dirty="0">
                <a:solidFill>
                  <a:schemeClr val="accent2"/>
                </a:solidFill>
              </a:rPr>
              <a:t>, achievement and excellence</a:t>
            </a:r>
            <a:r>
              <a:rPr lang="en-AU" sz="1200" dirty="0"/>
              <a:t>: educational outcomes that deliver high achievement, responsibility to contribute to the common good, commitment to service and social and cultural innovation for justice.</a:t>
            </a:r>
          </a:p>
          <a:p>
            <a:pPr algn="l"/>
            <a:r>
              <a:rPr lang="en-AU" sz="1200" b="1" i="1" dirty="0"/>
              <a:t>Going to the margins</a:t>
            </a:r>
            <a:r>
              <a:rPr lang="en-AU" sz="1200" i="1" dirty="0"/>
              <a:t>, </a:t>
            </a:r>
            <a:r>
              <a:rPr lang="en-AU" sz="1200" i="1" dirty="0">
                <a:solidFill>
                  <a:schemeClr val="accent2"/>
                </a:solidFill>
              </a:rPr>
              <a:t>forward thinking and innovation</a:t>
            </a:r>
            <a:r>
              <a:rPr lang="en-AU" sz="1200" dirty="0"/>
              <a:t>: cultures of restlessness, moving to need, creativity and imagination. </a:t>
            </a:r>
          </a:p>
          <a:p>
            <a:endParaRPr lang="en-AU" dirty="0"/>
          </a:p>
        </p:txBody>
      </p:sp>
      <p:sp>
        <p:nvSpPr>
          <p:cNvPr id="4" name="Slide Number Placeholder 3"/>
          <p:cNvSpPr>
            <a:spLocks noGrp="1"/>
          </p:cNvSpPr>
          <p:nvPr>
            <p:ph type="sldNum" sz="quarter" idx="10"/>
          </p:nvPr>
        </p:nvSpPr>
        <p:spPr/>
        <p:txBody>
          <a:bodyPr/>
          <a:lstStyle/>
          <a:p>
            <a:fld id="{512ACC90-6637-4AC0-A325-EF0B92237462}" type="slidenum">
              <a:rPr lang="en-AU" smtClean="0"/>
              <a:t>25</a:t>
            </a:fld>
            <a:endParaRPr lang="en-AU"/>
          </a:p>
        </p:txBody>
      </p:sp>
    </p:spTree>
    <p:extLst>
      <p:ext uri="{BB962C8B-B14F-4D97-AF65-F5344CB8AC3E}">
        <p14:creationId xmlns:p14="http://schemas.microsoft.com/office/powerpoint/2010/main" val="3966218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FCBBE1D-2473-4474-9F58-C9454F4E7F19}" type="datetimeFigureOut">
              <a:rPr lang="en-US" smtClean="0"/>
              <a:t>10/7/2019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FCBBE1D-2473-4474-9F58-C9454F4E7F19}" type="datetimeFigureOut">
              <a:rPr lang="en-US" smtClean="0"/>
              <a:t>10/7/2019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BBE1D-2473-4474-9F58-C9454F4E7F19}" type="datetimeFigureOut">
              <a:rPr lang="en-US" smtClean="0"/>
              <a:t>10/7/2019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BBE1D-2473-4474-9F58-C9454F4E7F19}" type="datetimeFigureOut">
              <a:rPr lang="en-US" smtClean="0"/>
              <a:t>10/7/2019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C2E74-6F44-4026-8C5B-3E3F410EEAE5}"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M_Logo_RGB_090508.jpg"/>
          <p:cNvPicPr>
            <a:picLocks noGrp="1" noChangeAspect="1"/>
          </p:cNvPicPr>
          <p:nvPr isPhoto="1"/>
        </p:nvPicPr>
        <p:blipFill>
          <a:blip r:embed="rId2" cstate="print">
            <a:lum/>
          </a:blip>
          <a:stretch>
            <a:fillRect/>
          </a:stretch>
        </p:blipFill>
        <p:spPr>
          <a:xfrm>
            <a:off x="1285852" y="1071546"/>
            <a:ext cx="6786578" cy="3210662"/>
          </a:xfrm>
          <a:prstGeom prst="rect">
            <a:avLst/>
          </a:prstGeom>
          <a:noFill/>
          <a:ln>
            <a:noFill/>
          </a:ln>
        </p:spPr>
      </p:pic>
      <p:pic>
        <p:nvPicPr>
          <p:cNvPr id="3" name="Picture 2"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endParaRPr lang="en-AU" sz="2800" dirty="0"/>
          </a:p>
        </p:txBody>
      </p:sp>
      <p:sp>
        <p:nvSpPr>
          <p:cNvPr id="3" name="Subtitle 2"/>
          <p:cNvSpPr>
            <a:spLocks noGrp="1"/>
          </p:cNvSpPr>
          <p:nvPr>
            <p:ph type="subTitle" idx="1"/>
          </p:nvPr>
        </p:nvSpPr>
        <p:spPr>
          <a:xfrm>
            <a:off x="1371600" y="1995964"/>
            <a:ext cx="6400800" cy="3218985"/>
          </a:xfrm>
        </p:spPr>
        <p:txBody>
          <a:bodyPr>
            <a:normAutofit fontScale="92500" lnSpcReduction="20000"/>
          </a:bodyPr>
          <a:lstStyle/>
          <a:p>
            <a:r>
              <a:rPr lang="en-AU" dirty="0"/>
              <a:t>Our story finds expression in our identity – the way we see ourselves and the way that others see us.</a:t>
            </a:r>
            <a:br>
              <a:rPr lang="en-AU" dirty="0"/>
            </a:br>
            <a:br>
              <a:rPr lang="en-AU" dirty="0"/>
            </a:br>
            <a:r>
              <a:rPr lang="en-AU" dirty="0"/>
              <a:t>This identity is transmitted through physical environment, symbols/icons, relationships, structures, priorities as well as what is hidden.</a:t>
            </a:r>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3731766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endParaRPr lang="en-AU" sz="2800" dirty="0"/>
          </a:p>
        </p:txBody>
      </p:sp>
      <p:sp>
        <p:nvSpPr>
          <p:cNvPr id="3" name="Subtitle 2"/>
          <p:cNvSpPr>
            <a:spLocks noGrp="1"/>
          </p:cNvSpPr>
          <p:nvPr>
            <p:ph type="subTitle" idx="1"/>
          </p:nvPr>
        </p:nvSpPr>
        <p:spPr>
          <a:xfrm>
            <a:off x="1371600" y="1995964"/>
            <a:ext cx="6400800" cy="3218985"/>
          </a:xfrm>
        </p:spPr>
        <p:txBody>
          <a:bodyPr/>
          <a:lstStyle/>
          <a:p>
            <a:r>
              <a:rPr lang="en-AU" dirty="0"/>
              <a:t>What story/stories are </a:t>
            </a:r>
            <a:br>
              <a:rPr lang="en-AU" dirty="0"/>
            </a:br>
            <a:r>
              <a:rPr lang="en-AU" dirty="0"/>
              <a:t>a critical part of the identity of </a:t>
            </a:r>
            <a:br>
              <a:rPr lang="en-AU" dirty="0"/>
            </a:br>
            <a:r>
              <a:rPr lang="en-AU" dirty="0"/>
              <a:t>Mt St Michael’s College?</a:t>
            </a:r>
            <a:br>
              <a:rPr lang="en-AU" dirty="0"/>
            </a:br>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2979090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r>
              <a:rPr lang="en-US" sz="2800" dirty="0">
                <a:cs typeface="Arial"/>
              </a:rPr>
              <a:t>There are three stories which help us to </a:t>
            </a:r>
            <a:r>
              <a:rPr lang="en-US" sz="2800" b="1" dirty="0">
                <a:solidFill>
                  <a:srgbClr val="660066"/>
                </a:solidFill>
                <a:cs typeface="Arial"/>
              </a:rPr>
              <a:t>understand </a:t>
            </a:r>
            <a:r>
              <a:rPr lang="en-US" sz="2800" dirty="0">
                <a:cs typeface="Arial"/>
              </a:rPr>
              <a:t>and </a:t>
            </a:r>
            <a:r>
              <a:rPr lang="en-US" sz="2800" b="1" dirty="0">
                <a:solidFill>
                  <a:srgbClr val="660066"/>
                </a:solidFill>
                <a:cs typeface="Arial"/>
              </a:rPr>
              <a:t>enliven </a:t>
            </a:r>
            <a:r>
              <a:rPr lang="en-US" sz="2800" dirty="0">
                <a:cs typeface="Arial"/>
              </a:rPr>
              <a:t>our identity</a:t>
            </a:r>
            <a:r>
              <a:rPr lang="en-US" sz="2800" dirty="0"/>
              <a:t>:</a:t>
            </a:r>
            <a:endParaRPr lang="en-AU" sz="2800" dirty="0"/>
          </a:p>
        </p:txBody>
      </p:sp>
      <p:sp>
        <p:nvSpPr>
          <p:cNvPr id="3" name="Subtitle 2"/>
          <p:cNvSpPr>
            <a:spLocks noGrp="1"/>
          </p:cNvSpPr>
          <p:nvPr>
            <p:ph type="subTitle" idx="1"/>
          </p:nvPr>
        </p:nvSpPr>
        <p:spPr>
          <a:xfrm>
            <a:off x="611560" y="1988840"/>
            <a:ext cx="7160840" cy="3226109"/>
          </a:xfrm>
        </p:spPr>
        <p:txBody>
          <a:bodyPr>
            <a:normAutofit/>
          </a:bodyPr>
          <a:lstStyle/>
          <a:p>
            <a:pPr marL="457200" indent="-457200" algn="l">
              <a:lnSpc>
                <a:spcPct val="100000"/>
              </a:lnSpc>
              <a:buFont typeface="Arial" panose="020B0604020202020204" pitchFamily="34" charset="0"/>
              <a:buChar char="•"/>
            </a:pPr>
            <a:r>
              <a:rPr lang="en-US" sz="2800" b="1" dirty="0">
                <a:solidFill>
                  <a:srgbClr val="660066"/>
                </a:solidFill>
                <a:cs typeface="Arial"/>
              </a:rPr>
              <a:t>Catholic nature </a:t>
            </a:r>
            <a:r>
              <a:rPr lang="en-US" sz="2800" dirty="0">
                <a:cs typeface="Arial"/>
              </a:rPr>
              <a:t>and </a:t>
            </a:r>
            <a:r>
              <a:rPr lang="en-US" sz="2800" b="1" dirty="0">
                <a:solidFill>
                  <a:srgbClr val="660066"/>
                </a:solidFill>
                <a:cs typeface="Arial"/>
              </a:rPr>
              <a:t>tradition </a:t>
            </a:r>
            <a:r>
              <a:rPr lang="en-US" sz="2800" dirty="0">
                <a:cs typeface="Arial"/>
              </a:rPr>
              <a:t>of our school</a:t>
            </a:r>
          </a:p>
          <a:p>
            <a:pPr marL="457200" indent="-457200" algn="l">
              <a:lnSpc>
                <a:spcPct val="100000"/>
              </a:lnSpc>
              <a:buFont typeface="Arial" panose="020B0604020202020204" pitchFamily="34" charset="0"/>
              <a:buChar char="•"/>
            </a:pPr>
            <a:r>
              <a:rPr lang="en-US" sz="2800" b="1" dirty="0">
                <a:solidFill>
                  <a:srgbClr val="660066"/>
                </a:solidFill>
                <a:cs typeface="Arial"/>
              </a:rPr>
              <a:t>Prophetic response </a:t>
            </a:r>
            <a:r>
              <a:rPr lang="en-US" sz="2800" dirty="0">
                <a:cs typeface="Arial"/>
              </a:rPr>
              <a:t>of Mary Aikenhead and the Sisters of Charity </a:t>
            </a:r>
            <a:r>
              <a:rPr lang="en-US" sz="2800" b="1" dirty="0">
                <a:solidFill>
                  <a:srgbClr val="660066"/>
                </a:solidFill>
                <a:cs typeface="Arial"/>
              </a:rPr>
              <a:t>to the Gospel</a:t>
            </a:r>
          </a:p>
          <a:p>
            <a:pPr marL="457200" indent="-457200" algn="l">
              <a:lnSpc>
                <a:spcPct val="100000"/>
              </a:lnSpc>
              <a:buFont typeface="Arial" panose="020B0604020202020204" pitchFamily="34" charset="0"/>
              <a:buChar char="•"/>
            </a:pPr>
            <a:r>
              <a:rPr lang="en-US" sz="2800" b="1" dirty="0">
                <a:solidFill>
                  <a:srgbClr val="660066"/>
                </a:solidFill>
                <a:cs typeface="Arial"/>
              </a:rPr>
              <a:t>Dynamic response </a:t>
            </a:r>
            <a:r>
              <a:rPr lang="en-US" sz="2800" dirty="0">
                <a:cs typeface="Arial"/>
              </a:rPr>
              <a:t>of this community to our </a:t>
            </a:r>
            <a:r>
              <a:rPr lang="en-US" sz="2800" b="1" dirty="0">
                <a:solidFill>
                  <a:srgbClr val="660066"/>
                </a:solidFill>
                <a:cs typeface="Arial"/>
              </a:rPr>
              <a:t>context </a:t>
            </a:r>
            <a:r>
              <a:rPr lang="en-US" sz="2800" dirty="0">
                <a:cs typeface="Arial"/>
              </a:rPr>
              <a:t>and conventions.</a:t>
            </a:r>
          </a:p>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1131561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345789"/>
          </a:xfrm>
        </p:spPr>
        <p:txBody>
          <a:bodyPr>
            <a:noAutofit/>
          </a:bodyPr>
          <a:lstStyle/>
          <a:p>
            <a:endParaRPr lang="en-AU" sz="2800" dirty="0"/>
          </a:p>
        </p:txBody>
      </p:sp>
      <p:sp>
        <p:nvSpPr>
          <p:cNvPr id="3" name="Subtitle 2"/>
          <p:cNvSpPr>
            <a:spLocks noGrp="1"/>
          </p:cNvSpPr>
          <p:nvPr>
            <p:ph type="subTitle" idx="1"/>
          </p:nvPr>
        </p:nvSpPr>
        <p:spPr>
          <a:xfrm>
            <a:off x="1371600" y="1423101"/>
            <a:ext cx="6400800" cy="3571899"/>
          </a:xfrm>
        </p:spPr>
        <p:txBody>
          <a:bodyPr>
            <a:normAutofit fontScale="55000" lnSpcReduction="20000"/>
          </a:bodyPr>
          <a:lstStyle/>
          <a:p>
            <a:r>
              <a:rPr lang="en-US" sz="4000" b="1" dirty="0">
                <a:solidFill>
                  <a:srgbClr val="660066"/>
                </a:solidFill>
                <a:cs typeface="Arial"/>
              </a:rPr>
              <a:t>THE ENDURING STORY</a:t>
            </a:r>
            <a:br>
              <a:rPr lang="en-US" sz="4000" b="1" dirty="0">
                <a:solidFill>
                  <a:srgbClr val="660066"/>
                </a:solidFill>
                <a:cs typeface="Arial"/>
              </a:rPr>
            </a:br>
            <a:br>
              <a:rPr lang="en-US" sz="4000" b="1" dirty="0">
                <a:solidFill>
                  <a:srgbClr val="660066"/>
                </a:solidFill>
                <a:cs typeface="Arial"/>
              </a:rPr>
            </a:br>
            <a:r>
              <a:rPr lang="en-US" dirty="0">
                <a:cs typeface="Arial"/>
              </a:rPr>
              <a:t>Jesus, his life, ministry and the values of the Gospel</a:t>
            </a:r>
            <a:br>
              <a:rPr lang="en-US" sz="2400" dirty="0">
                <a:cs typeface="Arial"/>
              </a:rPr>
            </a:br>
            <a:br>
              <a:rPr lang="en-US" sz="4000" b="1" dirty="0">
                <a:solidFill>
                  <a:srgbClr val="660066"/>
                </a:solidFill>
                <a:cs typeface="Arial"/>
              </a:rPr>
            </a:br>
            <a:r>
              <a:rPr lang="en-US" sz="4000" b="1" dirty="0">
                <a:solidFill>
                  <a:srgbClr val="660066"/>
                </a:solidFill>
                <a:cs typeface="Arial"/>
              </a:rPr>
              <a:t>THE EXPRESSIVE STORY</a:t>
            </a:r>
            <a:br>
              <a:rPr lang="en-US" sz="4000" b="1" dirty="0">
                <a:solidFill>
                  <a:srgbClr val="660066"/>
                </a:solidFill>
                <a:cs typeface="Arial"/>
              </a:rPr>
            </a:br>
            <a:br>
              <a:rPr lang="en-US" sz="4000" b="1" dirty="0">
                <a:solidFill>
                  <a:srgbClr val="660066"/>
                </a:solidFill>
                <a:cs typeface="Arial"/>
              </a:rPr>
            </a:br>
            <a:r>
              <a:rPr lang="en-US" dirty="0">
                <a:cs typeface="Arial"/>
              </a:rPr>
              <a:t>How the enduring story and these values are given expression in the prophetic response of Venerable Mary Aikenhead and the Congregation through their charism, ministry and tradition </a:t>
            </a:r>
            <a:br>
              <a:rPr lang="en-US" sz="2400" dirty="0">
                <a:cs typeface="Arial"/>
              </a:rPr>
            </a:br>
            <a:br>
              <a:rPr lang="en-US" sz="2400" dirty="0">
                <a:cs typeface="Arial"/>
              </a:rPr>
            </a:br>
            <a:r>
              <a:rPr lang="en-US" sz="4000" b="1" dirty="0">
                <a:solidFill>
                  <a:srgbClr val="660066"/>
                </a:solidFill>
                <a:cs typeface="Arial"/>
              </a:rPr>
              <a:t>THE EVOLVING STORY</a:t>
            </a:r>
            <a:br>
              <a:rPr lang="en-US" sz="4000" b="1" dirty="0">
                <a:solidFill>
                  <a:srgbClr val="660066"/>
                </a:solidFill>
                <a:cs typeface="Arial"/>
              </a:rPr>
            </a:br>
            <a:br>
              <a:rPr lang="en-US" sz="2400" dirty="0">
                <a:cs typeface="Arial"/>
              </a:rPr>
            </a:br>
            <a:r>
              <a:rPr lang="en-US" dirty="0">
                <a:cs typeface="Arial"/>
              </a:rPr>
              <a:t>How we today work with these legacies in an interpretive manner that carries our faith, spirituality, and tradition purposefully forward to meet the challenges revealed in the signs of the times</a:t>
            </a:r>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141157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633821"/>
          </a:xfrm>
        </p:spPr>
        <p:txBody>
          <a:bodyPr>
            <a:noAutofit/>
          </a:bodyPr>
          <a:lstStyle/>
          <a:p>
            <a:r>
              <a:rPr lang="en-US" sz="2800" b="1" dirty="0">
                <a:solidFill>
                  <a:srgbClr val="660066"/>
                </a:solidFill>
                <a:cs typeface="Arial"/>
              </a:rPr>
              <a:t>THE ENDURING STORY</a:t>
            </a:r>
            <a:endParaRPr lang="en-AU" sz="2800" dirty="0"/>
          </a:p>
        </p:txBody>
      </p:sp>
      <p:sp>
        <p:nvSpPr>
          <p:cNvPr id="3" name="Subtitle 2"/>
          <p:cNvSpPr>
            <a:spLocks noGrp="1"/>
          </p:cNvSpPr>
          <p:nvPr>
            <p:ph type="subTitle" idx="1"/>
          </p:nvPr>
        </p:nvSpPr>
        <p:spPr>
          <a:xfrm>
            <a:off x="971600" y="1628800"/>
            <a:ext cx="6980312" cy="3586149"/>
          </a:xfrm>
        </p:spPr>
        <p:txBody>
          <a:bodyPr/>
          <a:lstStyle/>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
        <p:nvSpPr>
          <p:cNvPr id="5" name="Rectangle 4">
            <a:extLst>
              <a:ext uri="{FF2B5EF4-FFF2-40B4-BE49-F238E27FC236}">
                <a16:creationId xmlns:a16="http://schemas.microsoft.com/office/drawing/2014/main" id="{FB515D59-779E-48CF-80B3-3D4DFCB42841}"/>
              </a:ext>
            </a:extLst>
          </p:cNvPr>
          <p:cNvSpPr/>
          <p:nvPr/>
        </p:nvSpPr>
        <p:spPr>
          <a:xfrm>
            <a:off x="1619672" y="2274838"/>
            <a:ext cx="5472608" cy="1846659"/>
          </a:xfrm>
          <a:prstGeom prst="rect">
            <a:avLst/>
          </a:prstGeom>
        </p:spPr>
        <p:txBody>
          <a:bodyPr wrap="square">
            <a:spAutoFit/>
          </a:bodyPr>
          <a:lstStyle/>
          <a:p>
            <a:r>
              <a:rPr lang="en-US" dirty="0">
                <a:cs typeface="Arial"/>
              </a:rPr>
              <a:t>Jesus, his life, ministry and the values of the Gospel as they find expression in the Catholic school.</a:t>
            </a:r>
          </a:p>
          <a:p>
            <a:endParaRPr lang="en-US" dirty="0">
              <a:cs typeface="Arial"/>
            </a:endParaRPr>
          </a:p>
          <a:p>
            <a:br>
              <a:rPr lang="en-US" dirty="0">
                <a:cs typeface="Arial"/>
              </a:rPr>
            </a:br>
            <a:br>
              <a:rPr lang="en-US" sz="2400" b="1" dirty="0">
                <a:solidFill>
                  <a:srgbClr val="660066"/>
                </a:solidFill>
                <a:cs typeface="Arial"/>
              </a:rPr>
            </a:br>
            <a:endParaRPr lang="en-AU" dirty="0"/>
          </a:p>
        </p:txBody>
      </p:sp>
      <p:pic>
        <p:nvPicPr>
          <p:cNvPr id="6" name="Picture 5" descr="http://www.rscmaheritage.com/wp-content/uploads/2016/04/slider5.jpg">
            <a:extLst>
              <a:ext uri="{FF2B5EF4-FFF2-40B4-BE49-F238E27FC236}">
                <a16:creationId xmlns:a16="http://schemas.microsoft.com/office/drawing/2014/main" id="{DAC94894-728C-450D-A48B-7A384ADC0B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06244" y="2996952"/>
            <a:ext cx="5818083" cy="2362013"/>
          </a:xfrm>
          <a:prstGeom prst="rect">
            <a:avLst/>
          </a:prstGeom>
          <a:noFill/>
          <a:ln>
            <a:noFill/>
          </a:ln>
        </p:spPr>
      </p:pic>
    </p:spTree>
    <p:extLst>
      <p:ext uri="{BB962C8B-B14F-4D97-AF65-F5344CB8AC3E}">
        <p14:creationId xmlns:p14="http://schemas.microsoft.com/office/powerpoint/2010/main" val="165520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32657"/>
            <a:ext cx="7772400" cy="1008112"/>
          </a:xfrm>
        </p:spPr>
        <p:txBody>
          <a:bodyPr>
            <a:noAutofit/>
          </a:bodyPr>
          <a:lstStyle/>
          <a:p>
            <a:pPr marL="0" indent="0"/>
            <a:r>
              <a:rPr lang="en-US" sz="2400" dirty="0"/>
              <a:t>How do we know that our College has a  Catholic identity?</a:t>
            </a:r>
            <a:br>
              <a:rPr lang="en-US" sz="2400" dirty="0"/>
            </a:br>
            <a:endParaRPr lang="en-AU" sz="2400" dirty="0"/>
          </a:p>
        </p:txBody>
      </p:sp>
      <p:sp>
        <p:nvSpPr>
          <p:cNvPr id="3" name="Subtitle 2"/>
          <p:cNvSpPr>
            <a:spLocks noGrp="1"/>
          </p:cNvSpPr>
          <p:nvPr>
            <p:ph type="subTitle" idx="1"/>
          </p:nvPr>
        </p:nvSpPr>
        <p:spPr>
          <a:xfrm>
            <a:off x="1371600" y="1268760"/>
            <a:ext cx="6400800" cy="3946189"/>
          </a:xfrm>
        </p:spPr>
        <p:txBody>
          <a:bodyPr>
            <a:normAutofit fontScale="77500" lnSpcReduction="20000"/>
          </a:bodyPr>
          <a:lstStyle/>
          <a:p>
            <a:r>
              <a:rPr lang="en-US" i="1" dirty="0"/>
              <a:t>A Catholic school:</a:t>
            </a:r>
          </a:p>
          <a:p>
            <a:endParaRPr lang="en-US" dirty="0"/>
          </a:p>
          <a:p>
            <a:pPr marL="457200" indent="-457200" algn="l">
              <a:lnSpc>
                <a:spcPct val="100000"/>
              </a:lnSpc>
              <a:buFont typeface="Arial" panose="020B0604020202020204" pitchFamily="34" charset="0"/>
              <a:buChar char="•"/>
            </a:pPr>
            <a:r>
              <a:rPr lang="en-US" dirty="0"/>
              <a:t>will be inspired by a vision that recognises the spiritual dimension of each person</a:t>
            </a:r>
          </a:p>
          <a:p>
            <a:pPr marL="457200" indent="-457200" algn="l">
              <a:lnSpc>
                <a:spcPct val="100000"/>
              </a:lnSpc>
              <a:buFont typeface="Arial" panose="020B0604020202020204" pitchFamily="34" charset="0"/>
              <a:buChar char="•"/>
            </a:pPr>
            <a:r>
              <a:rPr lang="en-US" dirty="0"/>
              <a:t>emphasises the inalienable dignity of the human person</a:t>
            </a:r>
          </a:p>
          <a:p>
            <a:pPr marL="457200" indent="-457200" algn="l">
              <a:lnSpc>
                <a:spcPct val="100000"/>
              </a:lnSpc>
              <a:buFont typeface="Arial" panose="020B0604020202020204" pitchFamily="34" charset="0"/>
              <a:buChar char="•"/>
            </a:pPr>
            <a:r>
              <a:rPr lang="en-US" dirty="0"/>
              <a:t>is a community of persons and a genuine community of faith</a:t>
            </a:r>
          </a:p>
          <a:p>
            <a:pPr marL="457200" indent="-457200" algn="l">
              <a:lnSpc>
                <a:spcPct val="100000"/>
              </a:lnSpc>
              <a:buFont typeface="Arial" panose="020B0604020202020204" pitchFamily="34" charset="0"/>
              <a:buChar char="•"/>
            </a:pPr>
            <a:r>
              <a:rPr lang="en-US" dirty="0"/>
              <a:t>has a Catholic worldview which permeates the whole curriculum</a:t>
            </a:r>
          </a:p>
          <a:p>
            <a:pPr marL="457200" indent="-457200" algn="l">
              <a:lnSpc>
                <a:spcPct val="100000"/>
              </a:lnSpc>
              <a:buFont typeface="Arial" panose="020B0604020202020204" pitchFamily="34" charset="0"/>
              <a:buChar char="•"/>
            </a:pPr>
            <a:r>
              <a:rPr lang="en-US" dirty="0"/>
              <a:t>is sustained by gospel witness.</a:t>
            </a:r>
          </a:p>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3165445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endParaRPr lang="en-AU" sz="2800" dirty="0"/>
          </a:p>
        </p:txBody>
      </p:sp>
      <p:sp>
        <p:nvSpPr>
          <p:cNvPr id="3" name="Subtitle 2"/>
          <p:cNvSpPr>
            <a:spLocks noGrp="1"/>
          </p:cNvSpPr>
          <p:nvPr>
            <p:ph type="subTitle" idx="1"/>
          </p:nvPr>
        </p:nvSpPr>
        <p:spPr>
          <a:xfrm>
            <a:off x="1371600" y="1995964"/>
            <a:ext cx="6400800" cy="3218985"/>
          </a:xfrm>
        </p:spPr>
        <p:txBody>
          <a:bodyPr>
            <a:normAutofit fontScale="77500" lnSpcReduction="20000"/>
          </a:bodyPr>
          <a:lstStyle/>
          <a:p>
            <a:r>
              <a:rPr lang="en-US" sz="4000" b="1" dirty="0">
                <a:solidFill>
                  <a:srgbClr val="660066"/>
                </a:solidFill>
                <a:cs typeface="Arial"/>
              </a:rPr>
              <a:t>THE EXPRESSIVE STORY</a:t>
            </a:r>
            <a:br>
              <a:rPr lang="en-US" sz="4000" b="1" dirty="0">
                <a:solidFill>
                  <a:srgbClr val="660066"/>
                </a:solidFill>
                <a:cs typeface="Arial"/>
              </a:rPr>
            </a:br>
            <a:br>
              <a:rPr lang="en-US" sz="4000" b="1" dirty="0">
                <a:solidFill>
                  <a:srgbClr val="660066"/>
                </a:solidFill>
                <a:cs typeface="Arial"/>
              </a:rPr>
            </a:br>
            <a:r>
              <a:rPr lang="en-US" dirty="0">
                <a:cs typeface="Arial"/>
              </a:rPr>
              <a:t>How the enduring story and these values are given expression in the prophetic response of Venerable Mary Aikenhead and the Congregation through their charism, ministry and tradition. </a:t>
            </a:r>
            <a:br>
              <a:rPr lang="en-US" dirty="0">
                <a:cs typeface="Arial"/>
              </a:rPr>
            </a:br>
            <a:br>
              <a:rPr lang="en-US" dirty="0">
                <a:cs typeface="Arial"/>
              </a:rPr>
            </a:br>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778767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endParaRPr lang="en-AU" sz="2800" dirty="0"/>
          </a:p>
        </p:txBody>
      </p:sp>
      <p:sp>
        <p:nvSpPr>
          <p:cNvPr id="3" name="Subtitle 2"/>
          <p:cNvSpPr>
            <a:spLocks noGrp="1"/>
          </p:cNvSpPr>
          <p:nvPr>
            <p:ph type="subTitle" idx="1"/>
          </p:nvPr>
        </p:nvSpPr>
        <p:spPr>
          <a:xfrm>
            <a:off x="755576" y="1772816"/>
            <a:ext cx="7088832" cy="1872208"/>
          </a:xfrm>
        </p:spPr>
        <p:txBody>
          <a:bodyPr>
            <a:normAutofit lnSpcReduction="10000"/>
          </a:bodyPr>
          <a:lstStyle/>
          <a:p>
            <a:r>
              <a:rPr lang="en-AU" dirty="0"/>
              <a:t>‘Memory and the vision of possibility, through imagination create a future.’</a:t>
            </a:r>
          </a:p>
          <a:p>
            <a:r>
              <a:rPr lang="en-AU" sz="1900" dirty="0"/>
              <a:t>Rev David Ranson</a:t>
            </a:r>
            <a:br>
              <a:rPr lang="en-AU" dirty="0"/>
            </a:br>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908614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endParaRPr lang="en-AU" sz="2800" dirty="0"/>
          </a:p>
        </p:txBody>
      </p:sp>
      <p:sp>
        <p:nvSpPr>
          <p:cNvPr id="3" name="Subtitle 2"/>
          <p:cNvSpPr>
            <a:spLocks noGrp="1"/>
          </p:cNvSpPr>
          <p:nvPr>
            <p:ph type="subTitle" idx="1"/>
          </p:nvPr>
        </p:nvSpPr>
        <p:spPr>
          <a:xfrm>
            <a:off x="755576" y="1818762"/>
            <a:ext cx="7016824" cy="3554454"/>
          </a:xfrm>
        </p:spPr>
        <p:txBody>
          <a:bodyPr>
            <a:normAutofit fontScale="92500"/>
          </a:bodyPr>
          <a:lstStyle/>
          <a:p>
            <a:r>
              <a:rPr lang="en-US" sz="4800" b="1" dirty="0">
                <a:solidFill>
                  <a:srgbClr val="660066"/>
                </a:solidFill>
                <a:cs typeface="Arial"/>
              </a:rPr>
              <a:t>THE EVOLVING STORY</a:t>
            </a:r>
            <a:br>
              <a:rPr lang="en-US" sz="2800" b="1" dirty="0">
                <a:solidFill>
                  <a:srgbClr val="660066"/>
                </a:solidFill>
                <a:cs typeface="Arial"/>
              </a:rPr>
            </a:br>
            <a:br>
              <a:rPr lang="en-US" sz="1400" dirty="0">
                <a:cs typeface="Arial"/>
              </a:rPr>
            </a:br>
            <a:endParaRPr lang="en-US" sz="1400" dirty="0">
              <a:cs typeface="Arial"/>
            </a:endParaRPr>
          </a:p>
          <a:p>
            <a:r>
              <a:rPr lang="en-US" dirty="0">
                <a:cs typeface="Arial"/>
              </a:rPr>
              <a:t>How we today work with these legacies in an interpretive manner that carries our faith, spirituality, and tradition purposefully forward to meet the challenges revealed in the signs of the times.</a:t>
            </a:r>
            <a:endParaRPr lang="en-AU" dirty="0"/>
          </a:p>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589346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1569925"/>
          </a:xfrm>
        </p:spPr>
        <p:txBody>
          <a:bodyPr>
            <a:noAutofit/>
          </a:bodyPr>
          <a:lstStyle/>
          <a:p>
            <a:r>
              <a:rPr lang="en-AU" sz="2800" dirty="0"/>
              <a:t>The Evolving story:</a:t>
            </a:r>
          </a:p>
        </p:txBody>
      </p:sp>
      <p:sp>
        <p:nvSpPr>
          <p:cNvPr id="3" name="Subtitle 2"/>
          <p:cNvSpPr>
            <a:spLocks noGrp="1"/>
          </p:cNvSpPr>
          <p:nvPr>
            <p:ph type="subTitle" idx="1"/>
          </p:nvPr>
        </p:nvSpPr>
        <p:spPr>
          <a:xfrm>
            <a:off x="1371600" y="2996952"/>
            <a:ext cx="6400800" cy="2217997"/>
          </a:xfrm>
        </p:spPr>
        <p:txBody>
          <a:bodyPr/>
          <a:lstStyle/>
          <a:p>
            <a:r>
              <a:rPr lang="en-AU" dirty="0"/>
              <a:t>…</a:t>
            </a:r>
            <a:r>
              <a:rPr lang="en-AU" i="1" dirty="0"/>
              <a:t>reading the gospel in the context and  signs of the times….</a:t>
            </a:r>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1238288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0"/>
            <a:ext cx="7774632" cy="1152128"/>
          </a:xfrm>
        </p:spPr>
        <p:txBody>
          <a:bodyPr>
            <a:normAutofit fontScale="90000"/>
          </a:bodyPr>
          <a:lstStyle/>
          <a:p>
            <a:r>
              <a:rPr lang="en-AU" sz="2400" dirty="0"/>
              <a:t>Mt St Michael’s College Leadership Team Workshop:</a:t>
            </a:r>
            <a:br>
              <a:rPr lang="en-AU" sz="2400" dirty="0"/>
            </a:br>
            <a:br>
              <a:rPr lang="en-AU" sz="2400" dirty="0"/>
            </a:br>
            <a:r>
              <a:rPr lang="en-AU" sz="2700" i="1" dirty="0"/>
              <a:t>By this everyone will know…..</a:t>
            </a:r>
            <a:br>
              <a:rPr lang="en-AU" sz="2400" i="1" dirty="0"/>
            </a:br>
            <a:endParaRPr lang="en-AU" sz="2400" i="1" dirty="0"/>
          </a:p>
        </p:txBody>
      </p:sp>
      <p:sp>
        <p:nvSpPr>
          <p:cNvPr id="3" name="Subtitle 2"/>
          <p:cNvSpPr>
            <a:spLocks noGrp="1"/>
          </p:cNvSpPr>
          <p:nvPr>
            <p:ph type="subTitle" idx="1"/>
          </p:nvPr>
        </p:nvSpPr>
        <p:spPr>
          <a:xfrm>
            <a:off x="1371600" y="2708920"/>
            <a:ext cx="6400800" cy="792088"/>
          </a:xfrm>
        </p:spPr>
        <p:txBody>
          <a:bodyPr>
            <a:normAutofit/>
          </a:bodyPr>
          <a:lstStyle/>
          <a:p>
            <a:r>
              <a:rPr lang="en-AU" sz="2000" dirty="0"/>
              <a:t>30 April, 2018</a:t>
            </a:r>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endParaRPr lang="en-AU" sz="2800" dirty="0"/>
          </a:p>
        </p:txBody>
      </p:sp>
      <p:sp>
        <p:nvSpPr>
          <p:cNvPr id="3" name="Subtitle 2"/>
          <p:cNvSpPr>
            <a:spLocks noGrp="1"/>
          </p:cNvSpPr>
          <p:nvPr>
            <p:ph type="subTitle" idx="1"/>
          </p:nvPr>
        </p:nvSpPr>
        <p:spPr>
          <a:xfrm>
            <a:off x="1371600" y="1995964"/>
            <a:ext cx="6400800" cy="3218985"/>
          </a:xfrm>
        </p:spPr>
        <p:txBody>
          <a:bodyPr/>
          <a:lstStyle/>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pic>
        <p:nvPicPr>
          <p:cNvPr id="5" name="Picture 4" descr="Image result for sisters of charity australia">
            <a:extLst>
              <a:ext uri="{FF2B5EF4-FFF2-40B4-BE49-F238E27FC236}">
                <a16:creationId xmlns:a16="http://schemas.microsoft.com/office/drawing/2014/main" id="{8725E2B4-FAE4-4299-ADA3-D0F5992B3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50964"/>
            <a:ext cx="9143999" cy="436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485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915A-BFEE-4309-B9FE-6CACD26EC914}"/>
              </a:ext>
            </a:extLst>
          </p:cNvPr>
          <p:cNvSpPr>
            <a:spLocks noGrp="1"/>
          </p:cNvSpPr>
          <p:nvPr>
            <p:ph type="title"/>
          </p:nvPr>
        </p:nvSpPr>
        <p:spPr/>
        <p:txBody>
          <a:bodyPr>
            <a:normAutofit fontScale="90000"/>
          </a:bodyPr>
          <a:lstStyle/>
          <a:p>
            <a:r>
              <a:rPr lang="en-AU" dirty="0"/>
              <a:t>What are the ‘signs of the times’ for MSM?</a:t>
            </a:r>
          </a:p>
        </p:txBody>
      </p:sp>
      <p:pic>
        <p:nvPicPr>
          <p:cNvPr id="5" name="Content Placeholder 4">
            <a:extLst>
              <a:ext uri="{FF2B5EF4-FFF2-40B4-BE49-F238E27FC236}">
                <a16:creationId xmlns:a16="http://schemas.microsoft.com/office/drawing/2014/main" id="{C4BCE900-E6AD-4331-9175-D4509EDBDE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556792"/>
            <a:ext cx="3764276" cy="4525963"/>
          </a:xfrm>
        </p:spPr>
      </p:pic>
      <p:pic>
        <p:nvPicPr>
          <p:cNvPr id="6" name="Picture 2" descr="Image result for sisters of charity australia">
            <a:extLst>
              <a:ext uri="{FF2B5EF4-FFF2-40B4-BE49-F238E27FC236}">
                <a16:creationId xmlns:a16="http://schemas.microsoft.com/office/drawing/2014/main" id="{94B84C65-3BC5-4D89-9A94-AEFF6B3E7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342" y="2564904"/>
            <a:ext cx="2733655" cy="273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282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936103"/>
          </a:xfrm>
        </p:spPr>
        <p:txBody>
          <a:bodyPr>
            <a:normAutofit/>
          </a:bodyPr>
          <a:lstStyle/>
          <a:p>
            <a:r>
              <a:rPr lang="en-AU" sz="3200" i="1" dirty="0"/>
              <a:t>By this everyone will know….</a:t>
            </a:r>
          </a:p>
        </p:txBody>
      </p:sp>
      <p:sp>
        <p:nvSpPr>
          <p:cNvPr id="3" name="Subtitle 2"/>
          <p:cNvSpPr>
            <a:spLocks noGrp="1"/>
          </p:cNvSpPr>
          <p:nvPr>
            <p:ph type="subTitle" idx="1"/>
          </p:nvPr>
        </p:nvSpPr>
        <p:spPr>
          <a:xfrm>
            <a:off x="1259632" y="1844824"/>
            <a:ext cx="6400800" cy="3456384"/>
          </a:xfrm>
        </p:spPr>
        <p:txBody>
          <a:bodyPr>
            <a:normAutofit fontScale="55000" lnSpcReduction="20000"/>
          </a:bodyPr>
          <a:lstStyle/>
          <a:p>
            <a:pPr algn="l"/>
            <a:r>
              <a:rPr lang="en-AU" dirty="0"/>
              <a:t>Guiding, foundational, working document with scope to contextualise in own setting.</a:t>
            </a:r>
          </a:p>
          <a:p>
            <a:pPr algn="l"/>
            <a:r>
              <a:rPr lang="en-AU" u="sng" dirty="0"/>
              <a:t>Structure of the document: </a:t>
            </a:r>
          </a:p>
          <a:p>
            <a:pPr algn="l">
              <a:buFont typeface="+mj-lt"/>
              <a:buAutoNum type="arabicPeriod"/>
            </a:pPr>
            <a:r>
              <a:rPr lang="en-AU" dirty="0"/>
              <a:t>Context MAM/MAE Strategic Intentions</a:t>
            </a:r>
          </a:p>
          <a:p>
            <a:pPr algn="l">
              <a:buFont typeface="+mj-lt"/>
              <a:buAutoNum type="arabicPeriod"/>
            </a:pPr>
            <a:r>
              <a:rPr lang="en-AU" dirty="0"/>
              <a:t>Preamble, context of Mary Aikenhead Ministries: Enduring, Expressive and Evolving stories</a:t>
            </a:r>
          </a:p>
          <a:p>
            <a:pPr algn="l">
              <a:buFont typeface="+mj-lt"/>
              <a:buAutoNum type="arabicPeriod"/>
            </a:pPr>
            <a:r>
              <a:rPr lang="en-AU" dirty="0"/>
              <a:t>Catholic Nature of MAM Schools, reference to Church documents</a:t>
            </a:r>
          </a:p>
          <a:p>
            <a:pPr algn="l">
              <a:buFont typeface="+mj-lt"/>
              <a:buAutoNum type="arabicPeriod"/>
            </a:pPr>
            <a:r>
              <a:rPr lang="en-AU" dirty="0"/>
              <a:t>Overarching Statement: : ‘Love of Christ impels’, strong notion of Stewardship</a:t>
            </a:r>
          </a:p>
          <a:p>
            <a:pPr algn="l">
              <a:buFont typeface="+mj-lt"/>
              <a:buAutoNum type="arabicPeriod"/>
            </a:pPr>
            <a:r>
              <a:rPr lang="en-AU" dirty="0"/>
              <a:t>Contemporary Indicators X 5. these are the cultural characteristics, they are inter related and underpinned by the MAM Values of Love, Justice, Compassion and Hope </a:t>
            </a:r>
          </a:p>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187228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720080"/>
          </a:xfrm>
        </p:spPr>
        <p:txBody>
          <a:bodyPr>
            <a:normAutofit/>
          </a:bodyPr>
          <a:lstStyle/>
          <a:p>
            <a:r>
              <a:rPr lang="en-AU" sz="2800" i="1" dirty="0"/>
              <a:t>By this everyone will know……</a:t>
            </a:r>
          </a:p>
        </p:txBody>
      </p:sp>
      <p:sp>
        <p:nvSpPr>
          <p:cNvPr id="3" name="Subtitle 2"/>
          <p:cNvSpPr>
            <a:spLocks noGrp="1"/>
          </p:cNvSpPr>
          <p:nvPr>
            <p:ph type="subTitle" idx="1"/>
          </p:nvPr>
        </p:nvSpPr>
        <p:spPr>
          <a:xfrm>
            <a:off x="685800" y="1340769"/>
            <a:ext cx="7262664" cy="3744415"/>
          </a:xfrm>
        </p:spPr>
        <p:txBody>
          <a:bodyPr>
            <a:normAutofit fontScale="55000" lnSpcReduction="20000"/>
          </a:bodyPr>
          <a:lstStyle/>
          <a:p>
            <a:pPr algn="l"/>
            <a:r>
              <a:rPr lang="en-AU" b="1" dirty="0"/>
              <a:t>Enduring Story: Jesus, and his life, ministry and the values of the Gospel</a:t>
            </a:r>
            <a:r>
              <a:rPr lang="en-AU" dirty="0"/>
              <a:t>:  </a:t>
            </a:r>
            <a:r>
              <a:rPr lang="en-AU" i="1" dirty="0"/>
              <a:t>Potential to consider scripture, reflect on the key messages of the life of Jesus as it speaks to you in your ministry today. </a:t>
            </a:r>
          </a:p>
          <a:p>
            <a:pPr algn="l"/>
            <a:endParaRPr lang="en-AU" i="1" dirty="0"/>
          </a:p>
          <a:p>
            <a:pPr algn="l"/>
            <a:r>
              <a:rPr lang="en-AU" b="1" dirty="0"/>
              <a:t>Expressive Story, how this story and these values are given expression in the prophetic response of Venerable Mary Aikenhead and the Sisters of Charity through their charism, ministry and tradition</a:t>
            </a:r>
            <a:r>
              <a:rPr lang="en-AU" i="1" dirty="0"/>
              <a:t>: potential to share, reflect upon values of Mary Aikenhead and the Sisters of Charity that are evidenced in your ministry today? </a:t>
            </a:r>
          </a:p>
          <a:p>
            <a:pPr algn="l"/>
            <a:endParaRPr lang="en-AU" i="1" dirty="0"/>
          </a:p>
          <a:p>
            <a:pPr algn="l"/>
            <a:r>
              <a:rPr lang="en-AU" b="1" dirty="0"/>
              <a:t>Evolving Story, how we work with these legacies in an interpretive manner that carries our faith, spirituality and tradition purposefully forward to meet the challenges revealed in the signs of the times</a:t>
            </a:r>
            <a:r>
              <a:rPr lang="en-AU" i="1" dirty="0"/>
              <a:t>: potential to consider the emerging story of your ministry, in the context of current stewardship, future opportunities, being a prophetic people.</a:t>
            </a:r>
          </a:p>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129378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54975"/>
            <a:ext cx="7772400" cy="741778"/>
          </a:xfrm>
        </p:spPr>
        <p:txBody>
          <a:bodyPr>
            <a:normAutofit/>
          </a:bodyPr>
          <a:lstStyle/>
          <a:p>
            <a:r>
              <a:rPr lang="en-AU" sz="2800" i="1" dirty="0"/>
              <a:t>‘By this everyone will know…’</a:t>
            </a:r>
          </a:p>
        </p:txBody>
      </p:sp>
      <p:sp>
        <p:nvSpPr>
          <p:cNvPr id="3" name="Subtitle 2"/>
          <p:cNvSpPr>
            <a:spLocks noGrp="1"/>
          </p:cNvSpPr>
          <p:nvPr>
            <p:ph type="subTitle" idx="1"/>
          </p:nvPr>
        </p:nvSpPr>
        <p:spPr>
          <a:xfrm>
            <a:off x="755576" y="1340768"/>
            <a:ext cx="7192888" cy="3744415"/>
          </a:xfrm>
        </p:spPr>
        <p:txBody>
          <a:bodyPr>
            <a:normAutofit fontScale="70000" lnSpcReduction="20000"/>
          </a:bodyPr>
          <a:lstStyle/>
          <a:p>
            <a:pPr algn="l"/>
            <a:r>
              <a:rPr lang="en-AU" b="1" i="1" dirty="0"/>
              <a:t>Catholic colleges under the stewardship of Mary Aikenhead will be known through</a:t>
            </a:r>
            <a:r>
              <a:rPr lang="en-AU" i="1" dirty="0"/>
              <a:t>.. </a:t>
            </a:r>
            <a:r>
              <a:rPr lang="en-AU" dirty="0"/>
              <a:t>Cultural characteristics. </a:t>
            </a:r>
          </a:p>
          <a:p>
            <a:pPr algn="l"/>
            <a:endParaRPr lang="en-AU" dirty="0"/>
          </a:p>
          <a:p>
            <a:pPr algn="l"/>
            <a:r>
              <a:rPr lang="en-AU" b="1" i="1" dirty="0"/>
              <a:t>Catholic colleges under the stewardship of Mary Aikenhead Ministries may evidence this by</a:t>
            </a:r>
            <a:r>
              <a:rPr lang="en-AU" i="1" dirty="0"/>
              <a:t>…</a:t>
            </a:r>
            <a:r>
              <a:rPr lang="en-AU" dirty="0"/>
              <a:t>Evidential characteristics. </a:t>
            </a:r>
          </a:p>
          <a:p>
            <a:pPr algn="l"/>
            <a:endParaRPr lang="en-AU" dirty="0"/>
          </a:p>
          <a:p>
            <a:pPr algn="l"/>
            <a:r>
              <a:rPr lang="en-AU" dirty="0"/>
              <a:t>Enlivening the Mission: journey in growth, journey in collective formation, alignment of our organisation, continual prophetic responses to the signs of the times. About ‘bringing to each person the love tenderness and concern of Christ for those in need.’</a:t>
            </a:r>
          </a:p>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654203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820" y="298429"/>
            <a:ext cx="7772400" cy="395986"/>
          </a:xfrm>
        </p:spPr>
        <p:txBody>
          <a:bodyPr>
            <a:noAutofit/>
          </a:bodyPr>
          <a:lstStyle/>
          <a:p>
            <a:r>
              <a:rPr lang="en-AU" sz="2000" i="1" dirty="0"/>
              <a:t>By this everyone will know……MAEA contemporary indicators</a:t>
            </a:r>
          </a:p>
        </p:txBody>
      </p:sp>
      <p:sp>
        <p:nvSpPr>
          <p:cNvPr id="3" name="Subtitle 2"/>
          <p:cNvSpPr>
            <a:spLocks noGrp="1"/>
          </p:cNvSpPr>
          <p:nvPr>
            <p:ph type="subTitle" idx="1"/>
          </p:nvPr>
        </p:nvSpPr>
        <p:spPr>
          <a:xfrm>
            <a:off x="755576" y="980728"/>
            <a:ext cx="7192888" cy="4104455"/>
          </a:xfrm>
        </p:spPr>
        <p:txBody>
          <a:bodyPr>
            <a:normAutofit/>
          </a:bodyPr>
          <a:lstStyle/>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graphicFrame>
        <p:nvGraphicFramePr>
          <p:cNvPr id="5" name="Table 4">
            <a:extLst>
              <a:ext uri="{FF2B5EF4-FFF2-40B4-BE49-F238E27FC236}">
                <a16:creationId xmlns:a16="http://schemas.microsoft.com/office/drawing/2014/main" id="{B516A6CA-69A1-40A1-927D-BAFF39C80D21}"/>
              </a:ext>
            </a:extLst>
          </p:cNvPr>
          <p:cNvGraphicFramePr>
            <a:graphicFrameLocks noGrp="1"/>
          </p:cNvGraphicFramePr>
          <p:nvPr/>
        </p:nvGraphicFramePr>
        <p:xfrm>
          <a:off x="0" y="980728"/>
          <a:ext cx="9144000" cy="5832647"/>
        </p:xfrm>
        <a:graphic>
          <a:graphicData uri="http://schemas.openxmlformats.org/drawingml/2006/table">
            <a:tbl>
              <a:tblPr firstRow="1" firstCol="1" bandRow="1">
                <a:tableStyleId>{5C22544A-7EE6-4342-B048-85BDC9FD1C3A}</a:tableStyleId>
              </a:tblPr>
              <a:tblGrid>
                <a:gridCol w="3713848">
                  <a:extLst>
                    <a:ext uri="{9D8B030D-6E8A-4147-A177-3AD203B41FA5}">
                      <a16:colId xmlns:a16="http://schemas.microsoft.com/office/drawing/2014/main" val="3937229143"/>
                    </a:ext>
                  </a:extLst>
                </a:gridCol>
                <a:gridCol w="5430152">
                  <a:extLst>
                    <a:ext uri="{9D8B030D-6E8A-4147-A177-3AD203B41FA5}">
                      <a16:colId xmlns:a16="http://schemas.microsoft.com/office/drawing/2014/main" val="3322646615"/>
                    </a:ext>
                  </a:extLst>
                </a:gridCol>
              </a:tblGrid>
              <a:tr h="1143482">
                <a:tc>
                  <a:txBody>
                    <a:bodyPr/>
                    <a:lstStyle/>
                    <a:p>
                      <a:pPr>
                        <a:spcAft>
                          <a:spcPts val="0"/>
                        </a:spcAft>
                      </a:pPr>
                      <a:r>
                        <a:rPr lang="en-US" sz="1500" kern="1200">
                          <a:effectLst/>
                        </a:rPr>
                        <a:t>The love of Christ impels us</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dirty="0">
                          <a:effectLst/>
                        </a:rPr>
                        <a:t>A source of witness</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A call to action</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Experiencing the love of Christ in all structures, processes, programs, relationships and actions</a:t>
                      </a:r>
                      <a:endParaRPr lang="en-AU" sz="1000" dirty="0">
                        <a:effectLst/>
                      </a:endParaRPr>
                    </a:p>
                    <a:p>
                      <a:pPr marL="457200">
                        <a:spcAft>
                          <a:spcPts val="0"/>
                        </a:spcAft>
                      </a:pPr>
                      <a:r>
                        <a:rPr lang="en-US" sz="1300" kern="1200" dirty="0">
                          <a:effectLst/>
                        </a:rPr>
                        <a:t> </a:t>
                      </a:r>
                      <a:endParaRPr lang="en-AU" sz="1000" dirty="0">
                        <a:effectLst/>
                        <a:latin typeface="Times New Roman" panose="02020603050405020304" pitchFamily="18" charset="0"/>
                        <a:ea typeface="Times New Roman" panose="02020603050405020304" pitchFamily="18" charset="0"/>
                      </a:endParaRPr>
                    </a:p>
                  </a:txBody>
                  <a:tcPr marL="57210" marR="57210" marT="0" marB="0"/>
                </a:tc>
                <a:extLst>
                  <a:ext uri="{0D108BD9-81ED-4DB2-BD59-A6C34878D82A}">
                    <a16:rowId xmlns:a16="http://schemas.microsoft.com/office/drawing/2014/main" val="450106589"/>
                  </a:ext>
                </a:extLst>
              </a:tr>
              <a:tr h="918535">
                <a:tc>
                  <a:txBody>
                    <a:bodyPr/>
                    <a:lstStyle/>
                    <a:p>
                      <a:pPr>
                        <a:spcAft>
                          <a:spcPts val="0"/>
                        </a:spcAft>
                      </a:pPr>
                      <a:r>
                        <a:rPr lang="en-US" sz="1500" kern="1200">
                          <a:effectLst/>
                        </a:rPr>
                        <a:t>Preferential option for the poor</a:t>
                      </a:r>
                      <a:endParaRPr lang="en-AU" sz="900">
                        <a:effectLst/>
                      </a:endParaRPr>
                    </a:p>
                    <a:p>
                      <a:pPr>
                        <a:spcAft>
                          <a:spcPts val="0"/>
                        </a:spcAft>
                      </a:pPr>
                      <a:r>
                        <a:rPr lang="en-US" sz="1300" kern="1200">
                          <a:effectLst/>
                        </a:rPr>
                        <a:t>Social action and justice</a:t>
                      </a:r>
                      <a:endParaRPr lang="en-AU" sz="900">
                        <a:effectLst/>
                      </a:endParaRPr>
                    </a:p>
                    <a:p>
                      <a:pPr>
                        <a:spcAft>
                          <a:spcPts val="0"/>
                        </a:spcAft>
                      </a:pPr>
                      <a:r>
                        <a:rPr lang="en-US" sz="1500" kern="1200">
                          <a:effectLst/>
                        </a:rPr>
                        <a:t> </a:t>
                      </a:r>
                      <a:endParaRPr lang="en-AU" sz="900">
                        <a:effectLst/>
                        <a:latin typeface="Calibri" panose="020F0502020204030204" pitchFamily="34" charset="0"/>
                        <a:ea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a:effectLst/>
                        </a:rPr>
                        <a:t>Preferential option for the poor and vulnerable</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Rigorous and vigorous advocacy for justice</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Promoting opportunities for hope</a:t>
                      </a:r>
                      <a:endParaRPr lang="en-AU" sz="1000">
                        <a:effectLst/>
                      </a:endParaRPr>
                    </a:p>
                    <a:p>
                      <a:pPr marL="457200">
                        <a:spcAft>
                          <a:spcPts val="0"/>
                        </a:spcAft>
                      </a:pPr>
                      <a:r>
                        <a:rPr lang="en-US" sz="1300" kern="1200">
                          <a:effectLst/>
                        </a:rPr>
                        <a:t> </a:t>
                      </a:r>
                      <a:endParaRPr lang="en-AU" sz="1000">
                        <a:effectLst/>
                        <a:latin typeface="Times New Roman" panose="02020603050405020304" pitchFamily="18" charset="0"/>
                        <a:ea typeface="Times New Roman" panose="02020603050405020304" pitchFamily="18" charset="0"/>
                      </a:endParaRPr>
                    </a:p>
                  </a:txBody>
                  <a:tcPr marL="57210" marR="57210" marT="0" marB="0"/>
                </a:tc>
                <a:extLst>
                  <a:ext uri="{0D108BD9-81ED-4DB2-BD59-A6C34878D82A}">
                    <a16:rowId xmlns:a16="http://schemas.microsoft.com/office/drawing/2014/main" val="337112742"/>
                  </a:ext>
                </a:extLst>
              </a:tr>
              <a:tr h="875716">
                <a:tc>
                  <a:txBody>
                    <a:bodyPr/>
                    <a:lstStyle/>
                    <a:p>
                      <a:pPr>
                        <a:spcAft>
                          <a:spcPts val="0"/>
                        </a:spcAft>
                      </a:pPr>
                      <a:r>
                        <a:rPr lang="en-US" sz="1500" kern="1200">
                          <a:effectLst/>
                        </a:rPr>
                        <a:t>Trust in Divine Providence</a:t>
                      </a:r>
                      <a:endParaRPr lang="en-AU" sz="900">
                        <a:effectLst/>
                      </a:endParaRPr>
                    </a:p>
                    <a:p>
                      <a:pPr>
                        <a:spcAft>
                          <a:spcPts val="0"/>
                        </a:spcAft>
                      </a:pPr>
                      <a:r>
                        <a:rPr lang="en-US" sz="1300" kern="1200">
                          <a:effectLst/>
                        </a:rPr>
                        <a:t>A spirituality of possibility</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a:effectLst/>
                        </a:rPr>
                        <a:t>Deep personal faith and a spirituality of action</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The immanence of God in our mission</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The presence of the Divine in each and all</a:t>
                      </a:r>
                      <a:endParaRPr lang="en-AU" sz="1000">
                        <a:effectLst/>
                        <a:latin typeface="Times New Roman" panose="02020603050405020304" pitchFamily="18" charset="0"/>
                        <a:ea typeface="Times New Roman" panose="02020603050405020304" pitchFamily="18" charset="0"/>
                        <a:cs typeface="Arial" panose="020B0604020202020204" pitchFamily="34" charset="0"/>
                      </a:endParaRPr>
                    </a:p>
                  </a:txBody>
                  <a:tcPr marL="57210" marR="57210" marT="0" marB="0"/>
                </a:tc>
                <a:extLst>
                  <a:ext uri="{0D108BD9-81ED-4DB2-BD59-A6C34878D82A}">
                    <a16:rowId xmlns:a16="http://schemas.microsoft.com/office/drawing/2014/main" val="4279424208"/>
                  </a:ext>
                </a:extLst>
              </a:tr>
              <a:tr h="875716">
                <a:tc>
                  <a:txBody>
                    <a:bodyPr/>
                    <a:lstStyle/>
                    <a:p>
                      <a:pPr>
                        <a:spcAft>
                          <a:spcPts val="0"/>
                        </a:spcAft>
                      </a:pPr>
                      <a:r>
                        <a:rPr lang="en-US" sz="1500" kern="1200">
                          <a:effectLst/>
                        </a:rPr>
                        <a:t>Contemplatives in action</a:t>
                      </a:r>
                      <a:endParaRPr lang="en-AU" sz="900">
                        <a:effectLst/>
                      </a:endParaRPr>
                    </a:p>
                    <a:p>
                      <a:pPr>
                        <a:spcAft>
                          <a:spcPts val="0"/>
                        </a:spcAft>
                      </a:pPr>
                      <a:r>
                        <a:rPr lang="en-US" sz="1300" kern="1200">
                          <a:effectLst/>
                        </a:rPr>
                        <a:t>Learning and teaching</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a:effectLst/>
                        </a:rPr>
                        <a:t>Ignatian reflection and discernment</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Relationship between individual God and the world</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Contemplation and discernment leading to transformation</a:t>
                      </a:r>
                      <a:endParaRPr lang="en-AU" sz="1000">
                        <a:effectLst/>
                        <a:latin typeface="Times New Roman" panose="02020603050405020304" pitchFamily="18" charset="0"/>
                        <a:ea typeface="Times New Roman" panose="02020603050405020304" pitchFamily="18" charset="0"/>
                        <a:cs typeface="Arial" panose="020B0604020202020204" pitchFamily="34" charset="0"/>
                      </a:endParaRPr>
                    </a:p>
                  </a:txBody>
                  <a:tcPr marL="57210" marR="57210" marT="0" marB="0"/>
                </a:tc>
                <a:extLst>
                  <a:ext uri="{0D108BD9-81ED-4DB2-BD59-A6C34878D82A}">
                    <a16:rowId xmlns:a16="http://schemas.microsoft.com/office/drawing/2014/main" val="1961118946"/>
                  </a:ext>
                </a:extLst>
              </a:tr>
              <a:tr h="1143482">
                <a:tc>
                  <a:txBody>
                    <a:bodyPr/>
                    <a:lstStyle/>
                    <a:p>
                      <a:pPr>
                        <a:spcAft>
                          <a:spcPts val="0"/>
                        </a:spcAft>
                      </a:pPr>
                      <a:r>
                        <a:rPr lang="en-US" sz="1500" kern="1200">
                          <a:effectLst/>
                        </a:rPr>
                        <a:t>Called to be extensively useful</a:t>
                      </a:r>
                      <a:endParaRPr lang="en-AU" sz="900">
                        <a:effectLst/>
                      </a:endParaRPr>
                    </a:p>
                    <a:p>
                      <a:pPr>
                        <a:spcAft>
                          <a:spcPts val="0"/>
                        </a:spcAft>
                      </a:pPr>
                      <a:r>
                        <a:rPr lang="en-US" sz="1300" kern="1200">
                          <a:effectLst/>
                        </a:rPr>
                        <a:t>Achievement and excellence</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a:effectLst/>
                        </a:rPr>
                        <a:t>Educational outcomes that deliver high achievement</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Responsibility to contribute to the common good</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Commitment to service and social and cultural innovation for justice</a:t>
                      </a:r>
                      <a:endParaRPr lang="en-AU" sz="1000">
                        <a:effectLst/>
                      </a:endParaRPr>
                    </a:p>
                    <a:p>
                      <a:pPr marL="457200">
                        <a:spcAft>
                          <a:spcPts val="0"/>
                        </a:spcAft>
                      </a:pPr>
                      <a:r>
                        <a:rPr lang="en-US" sz="1300" kern="1200">
                          <a:effectLst/>
                        </a:rPr>
                        <a:t> </a:t>
                      </a:r>
                      <a:endParaRPr lang="en-AU" sz="1000">
                        <a:effectLst/>
                        <a:latin typeface="Times New Roman" panose="02020603050405020304" pitchFamily="18" charset="0"/>
                        <a:ea typeface="Times New Roman" panose="02020603050405020304" pitchFamily="18" charset="0"/>
                      </a:endParaRPr>
                    </a:p>
                  </a:txBody>
                  <a:tcPr marL="57210" marR="57210" marT="0" marB="0"/>
                </a:tc>
                <a:extLst>
                  <a:ext uri="{0D108BD9-81ED-4DB2-BD59-A6C34878D82A}">
                    <a16:rowId xmlns:a16="http://schemas.microsoft.com/office/drawing/2014/main" val="102059820"/>
                  </a:ext>
                </a:extLst>
              </a:tr>
              <a:tr h="875716">
                <a:tc>
                  <a:txBody>
                    <a:bodyPr/>
                    <a:lstStyle/>
                    <a:p>
                      <a:pPr>
                        <a:spcAft>
                          <a:spcPts val="0"/>
                        </a:spcAft>
                      </a:pPr>
                      <a:r>
                        <a:rPr lang="en-US" sz="1500" kern="1200">
                          <a:effectLst/>
                        </a:rPr>
                        <a:t>Going to the margins</a:t>
                      </a:r>
                      <a:endParaRPr lang="en-AU" sz="900">
                        <a:effectLst/>
                      </a:endParaRPr>
                    </a:p>
                    <a:p>
                      <a:pPr>
                        <a:spcAft>
                          <a:spcPts val="0"/>
                        </a:spcAft>
                      </a:pPr>
                      <a:r>
                        <a:rPr lang="en-US" sz="1300" kern="1200">
                          <a:effectLst/>
                        </a:rPr>
                        <a:t>Forward thinking and innovation</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dirty="0">
                          <a:effectLst/>
                        </a:rPr>
                        <a:t>Cultures of restlessness</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Moving to need</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Creativity and imagination</a:t>
                      </a:r>
                      <a:endParaRPr lang="en-AU"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210" marR="57210" marT="0" marB="0"/>
                </a:tc>
                <a:extLst>
                  <a:ext uri="{0D108BD9-81ED-4DB2-BD59-A6C34878D82A}">
                    <a16:rowId xmlns:a16="http://schemas.microsoft.com/office/drawing/2014/main" val="3844396092"/>
                  </a:ext>
                </a:extLst>
              </a:tr>
            </a:tbl>
          </a:graphicData>
        </a:graphic>
      </p:graphicFrame>
    </p:spTree>
    <p:extLst>
      <p:ext uri="{BB962C8B-B14F-4D97-AF65-F5344CB8AC3E}">
        <p14:creationId xmlns:p14="http://schemas.microsoft.com/office/powerpoint/2010/main" val="3818138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endParaRPr lang="en-AU" sz="2800" dirty="0"/>
          </a:p>
        </p:txBody>
      </p:sp>
      <p:sp>
        <p:nvSpPr>
          <p:cNvPr id="3" name="Subtitle 2"/>
          <p:cNvSpPr>
            <a:spLocks noGrp="1"/>
          </p:cNvSpPr>
          <p:nvPr>
            <p:ph type="subTitle" idx="1"/>
          </p:nvPr>
        </p:nvSpPr>
        <p:spPr>
          <a:xfrm>
            <a:off x="1371600" y="1995964"/>
            <a:ext cx="6400800" cy="3218985"/>
          </a:xfrm>
        </p:spPr>
        <p:txBody>
          <a:bodyPr>
            <a:normAutofit fontScale="70000" lnSpcReduction="20000"/>
          </a:bodyPr>
          <a:lstStyle/>
          <a:p>
            <a:r>
              <a:rPr lang="en-US" sz="3600" dirty="0"/>
              <a:t>It is intended that </a:t>
            </a:r>
            <a:r>
              <a:rPr lang="en-US" sz="3600" i="1" dirty="0"/>
              <a:t>‘By this everyone will know’ </a:t>
            </a:r>
            <a:r>
              <a:rPr lang="en-US" sz="3600" dirty="0"/>
              <a:t>will be used in schools in ways that are:</a:t>
            </a:r>
          </a:p>
          <a:p>
            <a:endParaRPr lang="en-US" sz="2000" dirty="0"/>
          </a:p>
          <a:p>
            <a:r>
              <a:rPr lang="en-US" sz="2800" b="1" dirty="0">
                <a:solidFill>
                  <a:srgbClr val="660075"/>
                </a:solidFill>
              </a:rPr>
              <a:t>ASPIRATIONAL</a:t>
            </a:r>
          </a:p>
          <a:p>
            <a:endParaRPr lang="en-US" sz="2000" b="1" dirty="0">
              <a:solidFill>
                <a:srgbClr val="660075"/>
              </a:solidFill>
            </a:endParaRPr>
          </a:p>
          <a:p>
            <a:r>
              <a:rPr lang="en-US" sz="3600" dirty="0"/>
              <a:t>Providing our schools with characteristics to aim for in their desire to further express their Catholic nature and Mary Aikenhead spirit.</a:t>
            </a:r>
          </a:p>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2495860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endParaRPr lang="en-AU" sz="2800" dirty="0"/>
          </a:p>
        </p:txBody>
      </p:sp>
      <p:sp>
        <p:nvSpPr>
          <p:cNvPr id="3" name="Subtitle 2"/>
          <p:cNvSpPr>
            <a:spLocks noGrp="1"/>
          </p:cNvSpPr>
          <p:nvPr>
            <p:ph type="subTitle" idx="1"/>
          </p:nvPr>
        </p:nvSpPr>
        <p:spPr>
          <a:xfrm>
            <a:off x="1371600" y="1995964"/>
            <a:ext cx="6400800" cy="3218985"/>
          </a:xfrm>
        </p:spPr>
        <p:txBody>
          <a:bodyPr>
            <a:normAutofit fontScale="77500" lnSpcReduction="20000"/>
          </a:bodyPr>
          <a:lstStyle/>
          <a:p>
            <a:r>
              <a:rPr lang="en-US" sz="3600" dirty="0"/>
              <a:t>It is intended that </a:t>
            </a:r>
            <a:r>
              <a:rPr lang="en-US" sz="3600" i="1" dirty="0"/>
              <a:t>‘By this everyone will know’ </a:t>
            </a:r>
            <a:r>
              <a:rPr lang="en-US" sz="3600" dirty="0"/>
              <a:t>will be used in schools in ways that are:</a:t>
            </a:r>
          </a:p>
          <a:p>
            <a:endParaRPr lang="en-US" sz="2000" dirty="0"/>
          </a:p>
          <a:p>
            <a:r>
              <a:rPr lang="en-US" sz="2800" b="1" dirty="0">
                <a:solidFill>
                  <a:srgbClr val="660075"/>
                </a:solidFill>
              </a:rPr>
              <a:t>INSPIRATIONAL</a:t>
            </a:r>
          </a:p>
          <a:p>
            <a:endParaRPr lang="en-US" sz="2000" b="1" dirty="0">
              <a:solidFill>
                <a:srgbClr val="660075"/>
              </a:solidFill>
            </a:endParaRPr>
          </a:p>
          <a:p>
            <a:r>
              <a:rPr lang="en-US" sz="3600" dirty="0"/>
              <a:t>Encouraging our schools to develop ways to strengthen and renew their Catholic nature and Mary Aikenhead spirit. </a:t>
            </a:r>
            <a:endParaRPr lang="en-AU" sz="3600" dirty="0"/>
          </a:p>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2713203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endParaRPr lang="en-AU" sz="2800" dirty="0"/>
          </a:p>
        </p:txBody>
      </p:sp>
      <p:sp>
        <p:nvSpPr>
          <p:cNvPr id="3" name="Subtitle 2"/>
          <p:cNvSpPr>
            <a:spLocks noGrp="1"/>
          </p:cNvSpPr>
          <p:nvPr>
            <p:ph type="subTitle" idx="1"/>
          </p:nvPr>
        </p:nvSpPr>
        <p:spPr>
          <a:xfrm>
            <a:off x="1371600" y="1995964"/>
            <a:ext cx="6400800" cy="3218985"/>
          </a:xfrm>
        </p:spPr>
        <p:txBody>
          <a:bodyPr>
            <a:normAutofit fontScale="62500" lnSpcReduction="20000"/>
          </a:bodyPr>
          <a:lstStyle/>
          <a:p>
            <a:r>
              <a:rPr lang="en-US" sz="3600" dirty="0"/>
              <a:t>It is intended that </a:t>
            </a:r>
            <a:r>
              <a:rPr lang="en-US" sz="3600" i="1" dirty="0"/>
              <a:t>‘By this everyone will know’ </a:t>
            </a:r>
            <a:r>
              <a:rPr lang="en-US" sz="3600" dirty="0"/>
              <a:t>will be used in schools in ways that are:</a:t>
            </a:r>
          </a:p>
          <a:p>
            <a:endParaRPr lang="en-US" sz="2000" dirty="0"/>
          </a:p>
          <a:p>
            <a:r>
              <a:rPr lang="en-US" sz="2800" b="1" dirty="0">
                <a:solidFill>
                  <a:srgbClr val="660075"/>
                </a:solidFill>
              </a:rPr>
              <a:t>TRANSFORMATIONAL</a:t>
            </a:r>
          </a:p>
          <a:p>
            <a:endParaRPr lang="en-US" sz="2000" b="1" dirty="0">
              <a:solidFill>
                <a:srgbClr val="660075"/>
              </a:solidFill>
            </a:endParaRPr>
          </a:p>
          <a:p>
            <a:r>
              <a:rPr lang="en-US" sz="3600" dirty="0"/>
              <a:t>Emboldening our schools to renew their structures, processes and relationships in the light of their evolving understanding of what it means to be a school with an enduring and visible commitment to Catholic nature and Mary Aikenhead spirit for our times. </a:t>
            </a:r>
            <a:endParaRPr lang="en-AU" sz="3600" dirty="0"/>
          </a:p>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813733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endParaRPr lang="en-AU" sz="2800" dirty="0"/>
          </a:p>
        </p:txBody>
      </p:sp>
      <p:sp>
        <p:nvSpPr>
          <p:cNvPr id="3" name="Subtitle 2"/>
          <p:cNvSpPr>
            <a:spLocks noGrp="1"/>
          </p:cNvSpPr>
          <p:nvPr>
            <p:ph type="subTitle" idx="1"/>
          </p:nvPr>
        </p:nvSpPr>
        <p:spPr>
          <a:xfrm>
            <a:off x="1371600" y="1124744"/>
            <a:ext cx="6400800" cy="4090205"/>
          </a:xfrm>
        </p:spPr>
        <p:txBody>
          <a:bodyPr>
            <a:normAutofit/>
          </a:bodyPr>
          <a:lstStyle/>
          <a:p>
            <a:r>
              <a:rPr lang="en-US" dirty="0">
                <a:cs typeface="Arial"/>
              </a:rPr>
              <a:t>If we are to be</a:t>
            </a:r>
            <a:br>
              <a:rPr lang="en-US" b="1" dirty="0">
                <a:solidFill>
                  <a:srgbClr val="660066"/>
                </a:solidFill>
                <a:cs typeface="Arial"/>
              </a:rPr>
            </a:br>
            <a:r>
              <a:rPr lang="en-US" b="1" dirty="0">
                <a:solidFill>
                  <a:srgbClr val="660066"/>
                </a:solidFill>
                <a:cs typeface="Arial"/>
              </a:rPr>
              <a:t>ASPIRATIONAL</a:t>
            </a:r>
            <a:br>
              <a:rPr lang="en-US" b="1" dirty="0">
                <a:solidFill>
                  <a:srgbClr val="660066"/>
                </a:solidFill>
                <a:cs typeface="Arial"/>
              </a:rPr>
            </a:br>
            <a:r>
              <a:rPr lang="en-US" dirty="0">
                <a:cs typeface="Arial"/>
              </a:rPr>
              <a:t>and</a:t>
            </a:r>
            <a:br>
              <a:rPr lang="en-US" b="1" dirty="0">
                <a:solidFill>
                  <a:srgbClr val="660066"/>
                </a:solidFill>
                <a:cs typeface="Arial"/>
              </a:rPr>
            </a:br>
            <a:r>
              <a:rPr lang="en-US" b="1" dirty="0">
                <a:solidFill>
                  <a:srgbClr val="660066"/>
                </a:solidFill>
                <a:cs typeface="Arial"/>
              </a:rPr>
              <a:t>INSPIRATIONAL</a:t>
            </a:r>
            <a:br>
              <a:rPr lang="en-US" b="1" dirty="0">
                <a:solidFill>
                  <a:srgbClr val="660066"/>
                </a:solidFill>
                <a:cs typeface="Arial"/>
              </a:rPr>
            </a:br>
            <a:r>
              <a:rPr lang="en-US" dirty="0">
                <a:cs typeface="Arial"/>
              </a:rPr>
              <a:t>and truly</a:t>
            </a:r>
            <a:br>
              <a:rPr lang="en-US" dirty="0">
                <a:cs typeface="Arial"/>
              </a:rPr>
            </a:br>
            <a:r>
              <a:rPr lang="en-US" b="1" dirty="0">
                <a:solidFill>
                  <a:srgbClr val="660066"/>
                </a:solidFill>
                <a:cs typeface="Arial"/>
              </a:rPr>
              <a:t>TRANSFORMATIONAL</a:t>
            </a:r>
            <a:br>
              <a:rPr lang="en-US" b="1" dirty="0">
                <a:solidFill>
                  <a:srgbClr val="660066"/>
                </a:solidFill>
                <a:cs typeface="Arial"/>
              </a:rPr>
            </a:br>
            <a:r>
              <a:rPr lang="en-US" dirty="0">
                <a:cs typeface="Arial"/>
              </a:rPr>
              <a:t>this calls for us to be</a:t>
            </a:r>
            <a:br>
              <a:rPr lang="en-US" b="1" dirty="0">
                <a:solidFill>
                  <a:srgbClr val="660066"/>
                </a:solidFill>
                <a:cs typeface="Arial"/>
              </a:rPr>
            </a:br>
            <a:r>
              <a:rPr lang="en-US" b="1" dirty="0">
                <a:solidFill>
                  <a:srgbClr val="660066"/>
                </a:solidFill>
                <a:cs typeface="Arial"/>
              </a:rPr>
              <a:t>IMAGINATIVE</a:t>
            </a:r>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19370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r>
              <a:rPr lang="en-AU" sz="2800" dirty="0"/>
              <a:t>Why of this story…..</a:t>
            </a:r>
          </a:p>
        </p:txBody>
      </p:sp>
      <p:sp>
        <p:nvSpPr>
          <p:cNvPr id="3" name="Subtitle 2"/>
          <p:cNvSpPr>
            <a:spLocks noGrp="1"/>
          </p:cNvSpPr>
          <p:nvPr>
            <p:ph type="subTitle" idx="1"/>
          </p:nvPr>
        </p:nvSpPr>
        <p:spPr>
          <a:xfrm>
            <a:off x="1371600" y="1995964"/>
            <a:ext cx="6400800" cy="3218985"/>
          </a:xfrm>
        </p:spPr>
        <p:txBody>
          <a:bodyPr>
            <a:normAutofit fontScale="77500" lnSpcReduction="20000"/>
          </a:bodyPr>
          <a:lstStyle/>
          <a:p>
            <a:pPr algn="just"/>
            <a:r>
              <a:rPr lang="en-AU" dirty="0"/>
              <a:t>The aim of the Contemporary Indicators Project,</a:t>
            </a:r>
          </a:p>
          <a:p>
            <a:pPr algn="just"/>
            <a:r>
              <a:rPr lang="en-AU" dirty="0"/>
              <a:t>is to develop a set of practical indicators which </a:t>
            </a:r>
          </a:p>
          <a:p>
            <a:pPr algn="just"/>
            <a:r>
              <a:rPr lang="en-AU" dirty="0"/>
              <a:t>define, identify and affirm a Catholic school </a:t>
            </a:r>
          </a:p>
          <a:p>
            <a:pPr algn="just"/>
            <a:r>
              <a:rPr lang="en-AU" dirty="0"/>
              <a:t>conducted in the tradition of Mary Aikenhead </a:t>
            </a:r>
          </a:p>
          <a:p>
            <a:pPr algn="just"/>
            <a:r>
              <a:rPr lang="en-AU" dirty="0"/>
              <a:t>and the Sisters of Charity and </a:t>
            </a:r>
          </a:p>
          <a:p>
            <a:pPr algn="just"/>
            <a:r>
              <a:rPr lang="en-AU" dirty="0"/>
              <a:t>under the stewardship of Mary Aikenhead Ministries.</a:t>
            </a:r>
          </a:p>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777712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endParaRPr lang="en-AU" sz="2800" dirty="0"/>
          </a:p>
        </p:txBody>
      </p:sp>
      <p:sp>
        <p:nvSpPr>
          <p:cNvPr id="3" name="Subtitle 2"/>
          <p:cNvSpPr>
            <a:spLocks noGrp="1"/>
          </p:cNvSpPr>
          <p:nvPr>
            <p:ph type="subTitle" idx="1"/>
          </p:nvPr>
        </p:nvSpPr>
        <p:spPr>
          <a:xfrm>
            <a:off x="1371600" y="1772816"/>
            <a:ext cx="6400800" cy="3442133"/>
          </a:xfrm>
        </p:spPr>
        <p:txBody>
          <a:bodyPr/>
          <a:lstStyle/>
          <a:p>
            <a:pPr algn="l"/>
            <a:r>
              <a:rPr lang="en-AU" dirty="0"/>
              <a:t>What are we being called to be as an expression of our mission in our Church?</a:t>
            </a:r>
            <a:br>
              <a:rPr lang="en-AU" dirty="0"/>
            </a:br>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2269886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endParaRPr lang="en-AU" sz="2800" dirty="0"/>
          </a:p>
        </p:txBody>
      </p:sp>
      <p:sp>
        <p:nvSpPr>
          <p:cNvPr id="3" name="Subtitle 2"/>
          <p:cNvSpPr>
            <a:spLocks noGrp="1"/>
          </p:cNvSpPr>
          <p:nvPr>
            <p:ph type="subTitle" idx="1"/>
          </p:nvPr>
        </p:nvSpPr>
        <p:spPr>
          <a:xfrm>
            <a:off x="1371600" y="1995964"/>
            <a:ext cx="6400800" cy="3218985"/>
          </a:xfrm>
        </p:spPr>
        <p:txBody>
          <a:bodyPr>
            <a:normAutofit/>
          </a:bodyPr>
          <a:lstStyle/>
          <a:p>
            <a:pPr algn="l"/>
            <a:r>
              <a:rPr lang="en-AU" sz="2800" dirty="0"/>
              <a:t>What do we draw from our enduring and expressive stories that will inspire and craft our identity going into the future?</a:t>
            </a:r>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2781900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555F-9CA0-4B83-B31D-C96F80ADBC8D}"/>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1F0A2AFF-0108-4B67-934D-33062BB6C3E0}"/>
              </a:ext>
            </a:extLst>
          </p:cNvPr>
          <p:cNvSpPr>
            <a:spLocks noGrp="1"/>
          </p:cNvSpPr>
          <p:nvPr>
            <p:ph idx="1"/>
          </p:nvPr>
        </p:nvSpPr>
        <p:spPr/>
        <p:txBody>
          <a:bodyPr>
            <a:normAutofit fontScale="92500"/>
          </a:bodyPr>
          <a:lstStyle/>
          <a:p>
            <a:pPr marL="0" indent="0">
              <a:buNone/>
            </a:pPr>
            <a:r>
              <a:rPr lang="en-US" sz="3600" dirty="0"/>
              <a:t>It is intended that </a:t>
            </a:r>
            <a:r>
              <a:rPr lang="en-US" sz="3600" i="1" dirty="0"/>
              <a:t>‘By this everyone will know’ </a:t>
            </a:r>
            <a:r>
              <a:rPr lang="en-US" sz="3600" dirty="0"/>
              <a:t>will be used in schools in ways that are:</a:t>
            </a:r>
          </a:p>
          <a:p>
            <a:pPr marL="0" indent="0">
              <a:buNone/>
            </a:pPr>
            <a:endParaRPr lang="en-US" sz="2000" dirty="0"/>
          </a:p>
          <a:p>
            <a:pPr marL="0" indent="0">
              <a:buNone/>
            </a:pPr>
            <a:r>
              <a:rPr lang="en-US" sz="2800" b="1" dirty="0">
                <a:solidFill>
                  <a:srgbClr val="660075"/>
                </a:solidFill>
              </a:rPr>
              <a:t>ASPIRATIONAL</a:t>
            </a:r>
          </a:p>
          <a:p>
            <a:pPr marL="0" indent="0">
              <a:buNone/>
            </a:pPr>
            <a:endParaRPr lang="en-US" sz="2000" b="1" dirty="0">
              <a:solidFill>
                <a:srgbClr val="660075"/>
              </a:solidFill>
            </a:endParaRPr>
          </a:p>
          <a:p>
            <a:pPr marL="0" indent="0">
              <a:buNone/>
            </a:pPr>
            <a:r>
              <a:rPr lang="en-US" sz="3600" dirty="0"/>
              <a:t>Providing our schools with characteristics to aim for in their desire to further express their Catholic nature and Mary Aikenhead spirit.</a:t>
            </a:r>
          </a:p>
          <a:p>
            <a:endParaRPr lang="en-AU" dirty="0"/>
          </a:p>
        </p:txBody>
      </p:sp>
    </p:spTree>
    <p:extLst>
      <p:ext uri="{BB962C8B-B14F-4D97-AF65-F5344CB8AC3E}">
        <p14:creationId xmlns:p14="http://schemas.microsoft.com/office/powerpoint/2010/main" val="2332976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endParaRPr lang="en-AU" sz="2800" dirty="0"/>
          </a:p>
        </p:txBody>
      </p:sp>
      <p:sp>
        <p:nvSpPr>
          <p:cNvPr id="3" name="Subtitle 2"/>
          <p:cNvSpPr>
            <a:spLocks noGrp="1"/>
          </p:cNvSpPr>
          <p:nvPr>
            <p:ph type="subTitle" idx="1"/>
          </p:nvPr>
        </p:nvSpPr>
        <p:spPr>
          <a:xfrm>
            <a:off x="1371600" y="1484784"/>
            <a:ext cx="6400800" cy="3730165"/>
          </a:xfrm>
        </p:spPr>
        <p:txBody>
          <a:bodyPr/>
          <a:lstStyle/>
          <a:p>
            <a:pPr algn="l"/>
            <a:r>
              <a:rPr lang="en-AU" dirty="0"/>
              <a:t>How do we create an </a:t>
            </a:r>
            <a:r>
              <a:rPr lang="en-AU" b="1" i="1" dirty="0">
                <a:solidFill>
                  <a:srgbClr val="7030A0"/>
                </a:solidFill>
              </a:rPr>
              <a:t>intentional community </a:t>
            </a:r>
            <a:r>
              <a:rPr lang="en-AU" dirty="0"/>
              <a:t>that is founded in our continuing narrative, but which also brings new life and possibility to us ?</a:t>
            </a:r>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3826576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1815"/>
            <a:ext cx="7772400" cy="418913"/>
          </a:xfrm>
        </p:spPr>
        <p:txBody>
          <a:bodyPr>
            <a:normAutofit fontScale="90000"/>
          </a:bodyPr>
          <a:lstStyle/>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graphicFrame>
        <p:nvGraphicFramePr>
          <p:cNvPr id="5" name="Table 4">
            <a:extLst>
              <a:ext uri="{FF2B5EF4-FFF2-40B4-BE49-F238E27FC236}">
                <a16:creationId xmlns:a16="http://schemas.microsoft.com/office/drawing/2014/main" id="{38E501D6-1669-4DD3-964D-4F5824445427}"/>
              </a:ext>
            </a:extLst>
          </p:cNvPr>
          <p:cNvGraphicFramePr>
            <a:graphicFrameLocks noGrp="1"/>
          </p:cNvGraphicFramePr>
          <p:nvPr>
            <p:extLst>
              <p:ext uri="{D42A27DB-BD31-4B8C-83A1-F6EECF244321}">
                <p14:modId xmlns:p14="http://schemas.microsoft.com/office/powerpoint/2010/main" val="3456355234"/>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3713849">
                  <a:extLst>
                    <a:ext uri="{9D8B030D-6E8A-4147-A177-3AD203B41FA5}">
                      <a16:colId xmlns:a16="http://schemas.microsoft.com/office/drawing/2014/main" val="4172147461"/>
                    </a:ext>
                  </a:extLst>
                </a:gridCol>
                <a:gridCol w="2714747">
                  <a:extLst>
                    <a:ext uri="{9D8B030D-6E8A-4147-A177-3AD203B41FA5}">
                      <a16:colId xmlns:a16="http://schemas.microsoft.com/office/drawing/2014/main" val="1741370005"/>
                    </a:ext>
                  </a:extLst>
                </a:gridCol>
                <a:gridCol w="2715404">
                  <a:extLst>
                    <a:ext uri="{9D8B030D-6E8A-4147-A177-3AD203B41FA5}">
                      <a16:colId xmlns:a16="http://schemas.microsoft.com/office/drawing/2014/main" val="1241157723"/>
                    </a:ext>
                  </a:extLst>
                </a:gridCol>
              </a:tblGrid>
              <a:tr h="867103">
                <a:tc>
                  <a:txBody>
                    <a:bodyPr/>
                    <a:lstStyle/>
                    <a:p>
                      <a:pPr algn="just">
                        <a:spcAft>
                          <a:spcPts val="0"/>
                        </a:spcAft>
                      </a:pPr>
                      <a:r>
                        <a:rPr lang="en-US" sz="2200" kern="1200">
                          <a:effectLst/>
                        </a:rPr>
                        <a:t>‘By this everyone will know’</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tc>
                  <a:txBody>
                    <a:bodyPr/>
                    <a:lstStyle/>
                    <a:p>
                      <a:pPr marL="457200">
                        <a:spcAft>
                          <a:spcPts val="0"/>
                        </a:spcAft>
                      </a:pPr>
                      <a:r>
                        <a:rPr lang="en-US" sz="1900" kern="1200" dirty="0">
                          <a:effectLst/>
                        </a:rPr>
                        <a:t>What do we know?</a:t>
                      </a:r>
                      <a:endParaRPr lang="en-AU" sz="1100" dirty="0">
                        <a:effectLst/>
                        <a:latin typeface="Times New Roman" panose="02020603050405020304" pitchFamily="18" charset="0"/>
                        <a:ea typeface="Times New Roman" panose="02020603050405020304" pitchFamily="18" charset="0"/>
                      </a:endParaRPr>
                    </a:p>
                  </a:txBody>
                  <a:tcPr marL="63722" marR="63722" marT="0" marB="0"/>
                </a:tc>
                <a:tc>
                  <a:txBody>
                    <a:bodyPr/>
                    <a:lstStyle/>
                    <a:p>
                      <a:pPr marL="457200">
                        <a:spcAft>
                          <a:spcPts val="0"/>
                        </a:spcAft>
                      </a:pPr>
                      <a:r>
                        <a:rPr lang="en-US" sz="1900" kern="1200">
                          <a:effectLst/>
                        </a:rPr>
                        <a:t>Where can we be?</a:t>
                      </a:r>
                      <a:endParaRPr lang="en-AU" sz="1100">
                        <a:effectLst/>
                        <a:latin typeface="Times New Roman" panose="02020603050405020304" pitchFamily="18" charset="0"/>
                        <a:ea typeface="Times New Roman" panose="02020603050405020304" pitchFamily="18" charset="0"/>
                      </a:endParaRPr>
                    </a:p>
                  </a:txBody>
                  <a:tcPr marL="63722" marR="63722" marT="0" marB="0"/>
                </a:tc>
                <a:extLst>
                  <a:ext uri="{0D108BD9-81ED-4DB2-BD59-A6C34878D82A}">
                    <a16:rowId xmlns:a16="http://schemas.microsoft.com/office/drawing/2014/main" val="3618183650"/>
                  </a:ext>
                </a:extLst>
              </a:tr>
              <a:tr h="1970689">
                <a:tc>
                  <a:txBody>
                    <a:bodyPr/>
                    <a:lstStyle/>
                    <a:p>
                      <a:pPr>
                        <a:spcAft>
                          <a:spcPts val="0"/>
                        </a:spcAft>
                      </a:pPr>
                      <a:r>
                        <a:rPr lang="en-US" sz="1700" kern="1200">
                          <a:effectLst/>
                        </a:rPr>
                        <a:t>The love of Christ impels us</a:t>
                      </a:r>
                      <a:endParaRPr lang="en-AU" sz="1000">
                        <a:effectLst/>
                      </a:endParaRPr>
                    </a:p>
                    <a:p>
                      <a:pPr marL="457200">
                        <a:spcAft>
                          <a:spcPts val="0"/>
                        </a:spcAft>
                      </a:pPr>
                      <a:r>
                        <a:rPr lang="en-US" sz="900" kern="1200">
                          <a:effectLst/>
                        </a:rPr>
                        <a:t> </a:t>
                      </a:r>
                      <a:endParaRPr lang="en-AU" sz="1100">
                        <a:effectLst/>
                      </a:endParaRPr>
                    </a:p>
                    <a:p>
                      <a:pPr marL="198755">
                        <a:spcAft>
                          <a:spcPts val="0"/>
                        </a:spcAft>
                      </a:pPr>
                      <a:r>
                        <a:rPr lang="en-US" sz="1300" kern="1200">
                          <a:effectLst/>
                        </a:rPr>
                        <a:t>A source of witness</a:t>
                      </a:r>
                      <a:endParaRPr lang="en-AU" sz="1100">
                        <a:effectLst/>
                      </a:endParaRPr>
                    </a:p>
                    <a:p>
                      <a:pPr marL="198755">
                        <a:spcAft>
                          <a:spcPts val="0"/>
                        </a:spcAft>
                      </a:pPr>
                      <a:r>
                        <a:rPr lang="en-US" sz="1300" kern="1200">
                          <a:effectLst/>
                        </a:rPr>
                        <a:t>A call to action</a:t>
                      </a:r>
                      <a:endParaRPr lang="en-AU" sz="1100">
                        <a:effectLst/>
                      </a:endParaRPr>
                    </a:p>
                    <a:p>
                      <a:pPr marL="198755">
                        <a:spcAft>
                          <a:spcPts val="0"/>
                        </a:spcAft>
                      </a:pPr>
                      <a:r>
                        <a:rPr lang="en-US" sz="1300" kern="1200">
                          <a:effectLst/>
                        </a:rPr>
                        <a:t>Experiencing the love of Christ in all structures, processes, programs, relationships and actions</a:t>
                      </a:r>
                      <a:endParaRPr lang="en-AU" sz="1100">
                        <a:effectLst/>
                      </a:endParaRPr>
                    </a:p>
                    <a:p>
                      <a:pPr>
                        <a:spcAft>
                          <a:spcPts val="0"/>
                        </a:spcAft>
                      </a:pPr>
                      <a:r>
                        <a:rPr lang="en-US" sz="900" kern="1200">
                          <a:effectLst/>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tc>
                  <a:txBody>
                    <a:bodyPr/>
                    <a:lstStyle/>
                    <a:p>
                      <a:pPr marL="457200">
                        <a:spcAft>
                          <a:spcPts val="0"/>
                        </a:spcAft>
                      </a:pPr>
                      <a:r>
                        <a:rPr lang="en-US" sz="1500" kern="1200" dirty="0">
                          <a:effectLst/>
                        </a:rPr>
                        <a:t> </a:t>
                      </a:r>
                      <a:endParaRPr lang="en-AU" sz="1100" dirty="0">
                        <a:effectLst/>
                        <a:latin typeface="Times New Roman" panose="02020603050405020304" pitchFamily="18" charset="0"/>
                        <a:ea typeface="Times New Roman" panose="02020603050405020304" pitchFamily="18" charset="0"/>
                      </a:endParaRPr>
                    </a:p>
                  </a:txBody>
                  <a:tcPr marL="63722" marR="63722" marT="0" marB="0"/>
                </a:tc>
                <a:tc>
                  <a:txBody>
                    <a:bodyPr/>
                    <a:lstStyle/>
                    <a:p>
                      <a:pPr marL="457200">
                        <a:spcAft>
                          <a:spcPts val="0"/>
                        </a:spcAft>
                      </a:pPr>
                      <a:r>
                        <a:rPr lang="en-US" sz="1500" kern="1200">
                          <a:effectLst/>
                        </a:rPr>
                        <a:t> </a:t>
                      </a:r>
                      <a:endParaRPr lang="en-AU" sz="1100">
                        <a:effectLst/>
                        <a:latin typeface="Times New Roman" panose="02020603050405020304" pitchFamily="18" charset="0"/>
                        <a:ea typeface="Times New Roman" panose="02020603050405020304" pitchFamily="18" charset="0"/>
                      </a:endParaRPr>
                    </a:p>
                  </a:txBody>
                  <a:tcPr marL="63722" marR="63722" marT="0" marB="0"/>
                </a:tc>
                <a:extLst>
                  <a:ext uri="{0D108BD9-81ED-4DB2-BD59-A6C34878D82A}">
                    <a16:rowId xmlns:a16="http://schemas.microsoft.com/office/drawing/2014/main" val="2425452745"/>
                  </a:ext>
                </a:extLst>
              </a:tr>
              <a:tr h="2010104">
                <a:tc>
                  <a:txBody>
                    <a:bodyPr/>
                    <a:lstStyle/>
                    <a:p>
                      <a:pPr>
                        <a:spcAft>
                          <a:spcPts val="0"/>
                        </a:spcAft>
                      </a:pPr>
                      <a:r>
                        <a:rPr lang="en-US" sz="1700" kern="1200">
                          <a:effectLst/>
                        </a:rPr>
                        <a:t>Preferential option for the poor</a:t>
                      </a:r>
                      <a:endParaRPr lang="en-AU" sz="1000">
                        <a:effectLst/>
                      </a:endParaRPr>
                    </a:p>
                    <a:p>
                      <a:pPr>
                        <a:spcAft>
                          <a:spcPts val="0"/>
                        </a:spcAft>
                      </a:pPr>
                      <a:r>
                        <a:rPr lang="en-US" sz="1500" kern="1200">
                          <a:effectLst/>
                        </a:rPr>
                        <a:t>Social action and justice</a:t>
                      </a:r>
                      <a:endParaRPr lang="en-AU" sz="1000">
                        <a:effectLst/>
                      </a:endParaRPr>
                    </a:p>
                    <a:p>
                      <a:pPr marL="198755">
                        <a:spcAft>
                          <a:spcPts val="0"/>
                        </a:spcAft>
                      </a:pPr>
                      <a:r>
                        <a:rPr lang="en-US" sz="900" kern="1200">
                          <a:effectLst/>
                        </a:rPr>
                        <a:t> </a:t>
                      </a:r>
                      <a:endParaRPr lang="en-AU" sz="1100">
                        <a:effectLst/>
                      </a:endParaRPr>
                    </a:p>
                    <a:p>
                      <a:pPr marL="198755">
                        <a:spcAft>
                          <a:spcPts val="0"/>
                        </a:spcAft>
                      </a:pPr>
                      <a:r>
                        <a:rPr lang="en-US" sz="1300" kern="1200">
                          <a:effectLst/>
                        </a:rPr>
                        <a:t>Preferential option for the poor and vulnerable</a:t>
                      </a:r>
                      <a:endParaRPr lang="en-AU" sz="1100">
                        <a:effectLst/>
                      </a:endParaRPr>
                    </a:p>
                    <a:p>
                      <a:pPr marL="198755">
                        <a:spcAft>
                          <a:spcPts val="0"/>
                        </a:spcAft>
                      </a:pPr>
                      <a:r>
                        <a:rPr lang="en-US" sz="1300" kern="1200">
                          <a:effectLst/>
                        </a:rPr>
                        <a:t>Rigorous and vigorous advocacy for justice</a:t>
                      </a:r>
                      <a:endParaRPr lang="en-AU" sz="1100">
                        <a:effectLst/>
                      </a:endParaRPr>
                    </a:p>
                    <a:p>
                      <a:pPr marL="198755">
                        <a:spcAft>
                          <a:spcPts val="0"/>
                        </a:spcAft>
                      </a:pPr>
                      <a:r>
                        <a:rPr lang="en-US" sz="1300" kern="1200">
                          <a:effectLst/>
                        </a:rPr>
                        <a:t>Promoting opportunities for hope</a:t>
                      </a:r>
                      <a:endParaRPr lang="en-AU" sz="1100">
                        <a:effectLst/>
                      </a:endParaRPr>
                    </a:p>
                    <a:p>
                      <a:pPr>
                        <a:spcAft>
                          <a:spcPts val="0"/>
                        </a:spcAft>
                      </a:pPr>
                      <a:r>
                        <a:rPr lang="en-US" sz="900" kern="1200">
                          <a:effectLst/>
                        </a:rPr>
                        <a:t> </a:t>
                      </a:r>
                      <a:endParaRPr lang="en-AU" sz="1000">
                        <a:effectLst/>
                        <a:latin typeface="Calibri" panose="020F0502020204030204" pitchFamily="34" charset="0"/>
                        <a:ea typeface="Times New Roman" panose="02020603050405020304" pitchFamily="18" charset="0"/>
                      </a:endParaRPr>
                    </a:p>
                  </a:txBody>
                  <a:tcPr marL="63722" marR="63722" marT="0" marB="0"/>
                </a:tc>
                <a:tc>
                  <a:txBody>
                    <a:bodyPr/>
                    <a:lstStyle/>
                    <a:p>
                      <a:pPr marL="457200">
                        <a:spcAft>
                          <a:spcPts val="0"/>
                        </a:spcAft>
                      </a:pPr>
                      <a:r>
                        <a:rPr lang="en-US" sz="1500" kern="1200">
                          <a:effectLst/>
                        </a:rPr>
                        <a:t> </a:t>
                      </a:r>
                      <a:endParaRPr lang="en-AU" sz="1100">
                        <a:effectLst/>
                        <a:latin typeface="Times New Roman" panose="02020603050405020304" pitchFamily="18" charset="0"/>
                        <a:ea typeface="Times New Roman" panose="02020603050405020304" pitchFamily="18" charset="0"/>
                      </a:endParaRPr>
                    </a:p>
                  </a:txBody>
                  <a:tcPr marL="63722" marR="63722" marT="0" marB="0"/>
                </a:tc>
                <a:tc>
                  <a:txBody>
                    <a:bodyPr/>
                    <a:lstStyle/>
                    <a:p>
                      <a:pPr marL="457200">
                        <a:spcAft>
                          <a:spcPts val="0"/>
                        </a:spcAft>
                      </a:pPr>
                      <a:r>
                        <a:rPr lang="en-US" sz="1500" kern="1200">
                          <a:effectLst/>
                        </a:rPr>
                        <a:t> </a:t>
                      </a:r>
                      <a:endParaRPr lang="en-AU" sz="1100">
                        <a:effectLst/>
                        <a:latin typeface="Times New Roman" panose="02020603050405020304" pitchFamily="18" charset="0"/>
                        <a:ea typeface="Times New Roman" panose="02020603050405020304" pitchFamily="18" charset="0"/>
                      </a:endParaRPr>
                    </a:p>
                  </a:txBody>
                  <a:tcPr marL="63722" marR="63722" marT="0" marB="0"/>
                </a:tc>
                <a:extLst>
                  <a:ext uri="{0D108BD9-81ED-4DB2-BD59-A6C34878D82A}">
                    <a16:rowId xmlns:a16="http://schemas.microsoft.com/office/drawing/2014/main" val="3102241002"/>
                  </a:ext>
                </a:extLst>
              </a:tr>
              <a:tr h="2010104">
                <a:tc>
                  <a:txBody>
                    <a:bodyPr/>
                    <a:lstStyle/>
                    <a:p>
                      <a:pPr>
                        <a:spcAft>
                          <a:spcPts val="0"/>
                        </a:spcAft>
                      </a:pPr>
                      <a:r>
                        <a:rPr lang="en-US" sz="1700" kern="1200">
                          <a:effectLst/>
                        </a:rPr>
                        <a:t>Trust in Divine Providence</a:t>
                      </a:r>
                      <a:endParaRPr lang="en-AU" sz="1000">
                        <a:effectLst/>
                      </a:endParaRPr>
                    </a:p>
                    <a:p>
                      <a:pPr>
                        <a:spcAft>
                          <a:spcPts val="0"/>
                        </a:spcAft>
                      </a:pPr>
                      <a:r>
                        <a:rPr lang="en-US" sz="1500" kern="1200">
                          <a:effectLst/>
                        </a:rPr>
                        <a:t>A spirituality of possibility</a:t>
                      </a:r>
                      <a:endParaRPr lang="en-AU" sz="1000">
                        <a:effectLst/>
                      </a:endParaRPr>
                    </a:p>
                    <a:p>
                      <a:pPr marL="198755">
                        <a:spcAft>
                          <a:spcPts val="0"/>
                        </a:spcAft>
                      </a:pPr>
                      <a:r>
                        <a:rPr lang="en-US" sz="900" kern="1200">
                          <a:effectLst/>
                        </a:rPr>
                        <a:t> </a:t>
                      </a:r>
                      <a:endParaRPr lang="en-AU" sz="1100">
                        <a:effectLst/>
                      </a:endParaRPr>
                    </a:p>
                    <a:p>
                      <a:pPr marL="198755">
                        <a:spcAft>
                          <a:spcPts val="0"/>
                        </a:spcAft>
                      </a:pPr>
                      <a:r>
                        <a:rPr lang="en-US" sz="1300" kern="1200">
                          <a:effectLst/>
                        </a:rPr>
                        <a:t>Deep personal faith and a spirituality of action</a:t>
                      </a:r>
                      <a:endParaRPr lang="en-AU" sz="1100">
                        <a:effectLst/>
                      </a:endParaRPr>
                    </a:p>
                    <a:p>
                      <a:pPr marL="198755">
                        <a:spcAft>
                          <a:spcPts val="0"/>
                        </a:spcAft>
                      </a:pPr>
                      <a:r>
                        <a:rPr lang="en-US" sz="1300" kern="1200">
                          <a:effectLst/>
                        </a:rPr>
                        <a:t>The immanence of God in our mission</a:t>
                      </a:r>
                      <a:endParaRPr lang="en-AU" sz="1100">
                        <a:effectLst/>
                      </a:endParaRPr>
                    </a:p>
                    <a:p>
                      <a:pPr marL="198755">
                        <a:spcAft>
                          <a:spcPts val="0"/>
                        </a:spcAft>
                      </a:pPr>
                      <a:r>
                        <a:rPr lang="en-US" sz="1300" kern="1200">
                          <a:effectLst/>
                        </a:rPr>
                        <a:t>The presence of the Divine in each and all</a:t>
                      </a:r>
                      <a:endParaRPr lang="en-AU" sz="1100">
                        <a:effectLst/>
                      </a:endParaRPr>
                    </a:p>
                    <a:p>
                      <a:pPr marL="457200">
                        <a:spcAft>
                          <a:spcPts val="0"/>
                        </a:spcAft>
                      </a:pPr>
                      <a:r>
                        <a:rPr lang="en-US" sz="900" kern="1200">
                          <a:effectLst/>
                        </a:rPr>
                        <a:t> </a:t>
                      </a:r>
                      <a:endParaRPr lang="en-AU" sz="1100">
                        <a:effectLst/>
                        <a:latin typeface="Times New Roman" panose="02020603050405020304" pitchFamily="18" charset="0"/>
                        <a:ea typeface="Times New Roman" panose="02020603050405020304" pitchFamily="18" charset="0"/>
                      </a:endParaRPr>
                    </a:p>
                  </a:txBody>
                  <a:tcPr marL="63722" marR="63722" marT="0" marB="0"/>
                </a:tc>
                <a:tc>
                  <a:txBody>
                    <a:bodyPr/>
                    <a:lstStyle/>
                    <a:p>
                      <a:pPr>
                        <a:spcAft>
                          <a:spcPts val="0"/>
                        </a:spcAft>
                      </a:pPr>
                      <a:r>
                        <a:rPr lang="en-US" sz="1500" kern="1200" dirty="0">
                          <a:effectLst/>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tc>
                  <a:txBody>
                    <a:bodyPr/>
                    <a:lstStyle/>
                    <a:p>
                      <a:pPr>
                        <a:spcAft>
                          <a:spcPts val="0"/>
                        </a:spcAft>
                      </a:pPr>
                      <a:r>
                        <a:rPr lang="en-US" sz="1500" kern="1200" dirty="0">
                          <a:effectLst/>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763848213"/>
                  </a:ext>
                </a:extLst>
              </a:tr>
            </a:tbl>
          </a:graphicData>
        </a:graphic>
      </p:graphicFrame>
      <p:sp>
        <p:nvSpPr>
          <p:cNvPr id="8" name="Subtitle 7">
            <a:extLst>
              <a:ext uri="{FF2B5EF4-FFF2-40B4-BE49-F238E27FC236}">
                <a16:creationId xmlns:a16="http://schemas.microsoft.com/office/drawing/2014/main" id="{CD619BE3-49D3-4FF6-8CCD-27773C7BB71E}"/>
              </a:ext>
            </a:extLst>
          </p:cNvPr>
          <p:cNvSpPr>
            <a:spLocks noGrp="1"/>
          </p:cNvSpPr>
          <p:nvPr>
            <p:ph type="subTitle" idx="1"/>
          </p:nvPr>
        </p:nvSpPr>
        <p:spPr/>
        <p:txBody>
          <a:bodyPr/>
          <a:lstStyle/>
          <a:p>
            <a:endParaRPr lang="en-A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graphicFrame>
        <p:nvGraphicFramePr>
          <p:cNvPr id="5" name="Table 4">
            <a:extLst>
              <a:ext uri="{FF2B5EF4-FFF2-40B4-BE49-F238E27FC236}">
                <a16:creationId xmlns:a16="http://schemas.microsoft.com/office/drawing/2014/main" id="{C713D7A1-F154-4B81-A585-735A8D3E2261}"/>
              </a:ext>
            </a:extLst>
          </p:cNvPr>
          <p:cNvGraphicFramePr>
            <a:graphicFrameLocks noGrp="1"/>
          </p:cNvGraphicFramePr>
          <p:nvPr>
            <p:extLst>
              <p:ext uri="{D42A27DB-BD31-4B8C-83A1-F6EECF244321}">
                <p14:modId xmlns:p14="http://schemas.microsoft.com/office/powerpoint/2010/main" val="2201350716"/>
              </p:ext>
            </p:extLst>
          </p:nvPr>
        </p:nvGraphicFramePr>
        <p:xfrm>
          <a:off x="1" y="0"/>
          <a:ext cx="9144000" cy="6858000"/>
        </p:xfrm>
        <a:graphic>
          <a:graphicData uri="http://schemas.openxmlformats.org/drawingml/2006/table">
            <a:tbl>
              <a:tblPr firstRow="1" firstCol="1" bandRow="1">
                <a:tableStyleId>{5C22544A-7EE6-4342-B048-85BDC9FD1C3A}</a:tableStyleId>
              </a:tblPr>
              <a:tblGrid>
                <a:gridCol w="3713849">
                  <a:extLst>
                    <a:ext uri="{9D8B030D-6E8A-4147-A177-3AD203B41FA5}">
                      <a16:colId xmlns:a16="http://schemas.microsoft.com/office/drawing/2014/main" val="218453881"/>
                    </a:ext>
                  </a:extLst>
                </a:gridCol>
                <a:gridCol w="2714747">
                  <a:extLst>
                    <a:ext uri="{9D8B030D-6E8A-4147-A177-3AD203B41FA5}">
                      <a16:colId xmlns:a16="http://schemas.microsoft.com/office/drawing/2014/main" val="301776671"/>
                    </a:ext>
                  </a:extLst>
                </a:gridCol>
                <a:gridCol w="2715404">
                  <a:extLst>
                    <a:ext uri="{9D8B030D-6E8A-4147-A177-3AD203B41FA5}">
                      <a16:colId xmlns:a16="http://schemas.microsoft.com/office/drawing/2014/main" val="3299101294"/>
                    </a:ext>
                  </a:extLst>
                </a:gridCol>
              </a:tblGrid>
              <a:tr h="800524">
                <a:tc>
                  <a:txBody>
                    <a:bodyPr/>
                    <a:lstStyle/>
                    <a:p>
                      <a:pPr algn="just">
                        <a:spcAft>
                          <a:spcPts val="0"/>
                        </a:spcAft>
                      </a:pPr>
                      <a:r>
                        <a:rPr lang="en-US" sz="1900" kern="1200">
                          <a:effectLst/>
                        </a:rPr>
                        <a:t>‘By this everyone will know’</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tc>
                <a:tc>
                  <a:txBody>
                    <a:bodyPr/>
                    <a:lstStyle/>
                    <a:p>
                      <a:pPr marL="457200">
                        <a:spcAft>
                          <a:spcPts val="0"/>
                        </a:spcAft>
                      </a:pPr>
                      <a:r>
                        <a:rPr lang="en-US" sz="1600" kern="1200">
                          <a:effectLst/>
                        </a:rPr>
                        <a:t>What do we know?</a:t>
                      </a:r>
                      <a:endParaRPr lang="en-AU" sz="1000">
                        <a:effectLst/>
                        <a:latin typeface="Times New Roman" panose="02020603050405020304" pitchFamily="18" charset="0"/>
                        <a:ea typeface="Times New Roman" panose="02020603050405020304" pitchFamily="18" charset="0"/>
                      </a:endParaRPr>
                    </a:p>
                  </a:txBody>
                  <a:tcPr marL="55345" marR="55345" marT="0" marB="0"/>
                </a:tc>
                <a:tc>
                  <a:txBody>
                    <a:bodyPr/>
                    <a:lstStyle/>
                    <a:p>
                      <a:pPr marL="457200">
                        <a:spcAft>
                          <a:spcPts val="0"/>
                        </a:spcAft>
                      </a:pPr>
                      <a:r>
                        <a:rPr lang="en-US" sz="1600" kern="1200">
                          <a:effectLst/>
                        </a:rPr>
                        <a:t>Where can we be?</a:t>
                      </a:r>
                      <a:endParaRPr lang="en-AU" sz="1000">
                        <a:effectLst/>
                        <a:latin typeface="Times New Roman" panose="02020603050405020304" pitchFamily="18" charset="0"/>
                        <a:ea typeface="Times New Roman" panose="02020603050405020304" pitchFamily="18" charset="0"/>
                      </a:endParaRPr>
                    </a:p>
                  </a:txBody>
                  <a:tcPr marL="55345" marR="55345" marT="0" marB="0"/>
                </a:tc>
                <a:extLst>
                  <a:ext uri="{0D108BD9-81ED-4DB2-BD59-A6C34878D82A}">
                    <a16:rowId xmlns:a16="http://schemas.microsoft.com/office/drawing/2014/main" val="3564773857"/>
                  </a:ext>
                </a:extLst>
              </a:tr>
              <a:tr h="2108096">
                <a:tc>
                  <a:txBody>
                    <a:bodyPr/>
                    <a:lstStyle/>
                    <a:p>
                      <a:pPr>
                        <a:spcAft>
                          <a:spcPts val="0"/>
                        </a:spcAft>
                      </a:pPr>
                      <a:r>
                        <a:rPr lang="en-US" sz="1500" kern="1200">
                          <a:effectLst/>
                        </a:rPr>
                        <a:t>Contemplatives in action</a:t>
                      </a:r>
                      <a:endParaRPr lang="en-AU" sz="900">
                        <a:effectLst/>
                      </a:endParaRPr>
                    </a:p>
                    <a:p>
                      <a:pPr>
                        <a:spcAft>
                          <a:spcPts val="0"/>
                        </a:spcAft>
                      </a:pPr>
                      <a:r>
                        <a:rPr lang="en-US" sz="1300" kern="1200">
                          <a:effectLst/>
                        </a:rPr>
                        <a:t>Learning and teaching</a:t>
                      </a:r>
                      <a:endParaRPr lang="en-AU" sz="900">
                        <a:effectLst/>
                      </a:endParaRPr>
                    </a:p>
                    <a:p>
                      <a:pPr marL="198755">
                        <a:spcAft>
                          <a:spcPts val="0"/>
                        </a:spcAft>
                      </a:pPr>
                      <a:r>
                        <a:rPr lang="en-US" sz="800" kern="1200">
                          <a:effectLst/>
                        </a:rPr>
                        <a:t> </a:t>
                      </a:r>
                      <a:endParaRPr lang="en-AU" sz="1000">
                        <a:effectLst/>
                      </a:endParaRPr>
                    </a:p>
                    <a:p>
                      <a:pPr marL="198755">
                        <a:spcAft>
                          <a:spcPts val="0"/>
                        </a:spcAft>
                      </a:pPr>
                      <a:r>
                        <a:rPr lang="en-US" sz="1100" kern="1200">
                          <a:effectLst/>
                        </a:rPr>
                        <a:t>Ignatian reflection and discernment</a:t>
                      </a:r>
                      <a:endParaRPr lang="en-AU" sz="1000">
                        <a:effectLst/>
                      </a:endParaRPr>
                    </a:p>
                    <a:p>
                      <a:pPr marL="198755">
                        <a:spcAft>
                          <a:spcPts val="0"/>
                        </a:spcAft>
                      </a:pPr>
                      <a:r>
                        <a:rPr lang="en-US" sz="1100" kern="1200">
                          <a:effectLst/>
                        </a:rPr>
                        <a:t>Relationship between individual God and the world</a:t>
                      </a:r>
                      <a:endParaRPr lang="en-AU" sz="1000">
                        <a:effectLst/>
                      </a:endParaRPr>
                    </a:p>
                    <a:p>
                      <a:pPr marL="198755">
                        <a:spcAft>
                          <a:spcPts val="0"/>
                        </a:spcAft>
                      </a:pPr>
                      <a:r>
                        <a:rPr lang="en-US" sz="1100" kern="1200">
                          <a:effectLst/>
                        </a:rPr>
                        <a:t>Contemplation and discernment leading to transformation</a:t>
                      </a:r>
                      <a:endParaRPr lang="en-AU" sz="1000">
                        <a:effectLst/>
                      </a:endParaRPr>
                    </a:p>
                    <a:p>
                      <a:pPr marL="457200">
                        <a:spcAft>
                          <a:spcPts val="0"/>
                        </a:spcAft>
                      </a:pPr>
                      <a:r>
                        <a:rPr lang="en-US" sz="800" kern="1200">
                          <a:effectLst/>
                        </a:rPr>
                        <a:t> </a:t>
                      </a:r>
                      <a:endParaRPr lang="en-AU" sz="1000">
                        <a:effectLst/>
                        <a:latin typeface="Times New Roman" panose="02020603050405020304" pitchFamily="18" charset="0"/>
                        <a:ea typeface="Times New Roman" panose="02020603050405020304" pitchFamily="18" charset="0"/>
                      </a:endParaRPr>
                    </a:p>
                  </a:txBody>
                  <a:tcPr marL="55345" marR="55345" marT="0" marB="0"/>
                </a:tc>
                <a:tc>
                  <a:txBody>
                    <a:bodyPr/>
                    <a:lstStyle/>
                    <a:p>
                      <a:pPr marL="201930">
                        <a:spcAft>
                          <a:spcPts val="0"/>
                        </a:spcAft>
                      </a:pPr>
                      <a:r>
                        <a:rPr lang="en-US" sz="1300" kern="1200">
                          <a:effectLst/>
                        </a:rPr>
                        <a:t> </a:t>
                      </a:r>
                      <a:endParaRPr lang="en-AU" sz="1000">
                        <a:effectLst/>
                        <a:latin typeface="Times New Roman" panose="02020603050405020304" pitchFamily="18" charset="0"/>
                        <a:ea typeface="Times New Roman" panose="02020603050405020304" pitchFamily="18" charset="0"/>
                      </a:endParaRPr>
                    </a:p>
                  </a:txBody>
                  <a:tcPr marL="55345" marR="55345" marT="0" marB="0"/>
                </a:tc>
                <a:tc>
                  <a:txBody>
                    <a:bodyPr/>
                    <a:lstStyle/>
                    <a:p>
                      <a:pPr marL="182245">
                        <a:spcAft>
                          <a:spcPts val="0"/>
                        </a:spcAft>
                      </a:pPr>
                      <a:r>
                        <a:rPr lang="en-US" sz="1300" kern="1200">
                          <a:effectLst/>
                        </a:rPr>
                        <a:t> </a:t>
                      </a:r>
                      <a:endParaRPr lang="en-AU" sz="1000">
                        <a:effectLst/>
                        <a:latin typeface="Times New Roman" panose="02020603050405020304" pitchFamily="18" charset="0"/>
                        <a:ea typeface="Times New Roman" panose="02020603050405020304" pitchFamily="18" charset="0"/>
                      </a:endParaRPr>
                    </a:p>
                  </a:txBody>
                  <a:tcPr marL="55345" marR="55345" marT="0" marB="0"/>
                </a:tc>
                <a:extLst>
                  <a:ext uri="{0D108BD9-81ED-4DB2-BD59-A6C34878D82A}">
                    <a16:rowId xmlns:a16="http://schemas.microsoft.com/office/drawing/2014/main" val="3169389408"/>
                  </a:ext>
                </a:extLst>
              </a:tr>
              <a:tr h="2317305">
                <a:tc>
                  <a:txBody>
                    <a:bodyPr/>
                    <a:lstStyle/>
                    <a:p>
                      <a:pPr>
                        <a:spcAft>
                          <a:spcPts val="0"/>
                        </a:spcAft>
                      </a:pPr>
                      <a:r>
                        <a:rPr lang="en-US" sz="1500" kern="1200">
                          <a:effectLst/>
                        </a:rPr>
                        <a:t>Called to be extensively useful</a:t>
                      </a:r>
                      <a:endParaRPr lang="en-AU" sz="900">
                        <a:effectLst/>
                      </a:endParaRPr>
                    </a:p>
                    <a:p>
                      <a:pPr>
                        <a:spcAft>
                          <a:spcPts val="0"/>
                        </a:spcAft>
                      </a:pPr>
                      <a:r>
                        <a:rPr lang="en-US" sz="1300" kern="1200">
                          <a:effectLst/>
                        </a:rPr>
                        <a:t>Achievement and excellence</a:t>
                      </a:r>
                      <a:endParaRPr lang="en-AU" sz="900">
                        <a:effectLst/>
                      </a:endParaRPr>
                    </a:p>
                    <a:p>
                      <a:pPr marL="198755">
                        <a:spcAft>
                          <a:spcPts val="0"/>
                        </a:spcAft>
                      </a:pPr>
                      <a:r>
                        <a:rPr lang="en-US" sz="800" kern="1200">
                          <a:effectLst/>
                        </a:rPr>
                        <a:t> </a:t>
                      </a:r>
                      <a:endParaRPr lang="en-AU" sz="1000">
                        <a:effectLst/>
                      </a:endParaRPr>
                    </a:p>
                    <a:p>
                      <a:pPr marL="198755">
                        <a:spcAft>
                          <a:spcPts val="0"/>
                        </a:spcAft>
                      </a:pPr>
                      <a:r>
                        <a:rPr lang="en-US" sz="1100" kern="1200">
                          <a:effectLst/>
                        </a:rPr>
                        <a:t>Educational outcomes that deliver high achievement</a:t>
                      </a:r>
                      <a:endParaRPr lang="en-AU" sz="1000">
                        <a:effectLst/>
                      </a:endParaRPr>
                    </a:p>
                    <a:p>
                      <a:pPr marL="198755">
                        <a:spcAft>
                          <a:spcPts val="0"/>
                        </a:spcAft>
                      </a:pPr>
                      <a:r>
                        <a:rPr lang="en-US" sz="1100" kern="1200">
                          <a:effectLst/>
                        </a:rPr>
                        <a:t>Responsibility to contribute to the common good</a:t>
                      </a:r>
                      <a:endParaRPr lang="en-AU" sz="1000">
                        <a:effectLst/>
                      </a:endParaRPr>
                    </a:p>
                    <a:p>
                      <a:pPr marL="198755">
                        <a:spcAft>
                          <a:spcPts val="0"/>
                        </a:spcAft>
                      </a:pPr>
                      <a:r>
                        <a:rPr lang="en-US" sz="1100" kern="1200">
                          <a:effectLst/>
                        </a:rPr>
                        <a:t>Commitment to service and social and cultural innovation for justice</a:t>
                      </a:r>
                      <a:endParaRPr lang="en-AU" sz="1000">
                        <a:effectLst/>
                      </a:endParaRPr>
                    </a:p>
                    <a:p>
                      <a:pPr>
                        <a:spcAft>
                          <a:spcPts val="0"/>
                        </a:spcAft>
                      </a:pPr>
                      <a:r>
                        <a:rPr lang="en-US" sz="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tc>
                <a:tc>
                  <a:txBody>
                    <a:bodyPr/>
                    <a:lstStyle/>
                    <a:p>
                      <a:pPr marL="201930">
                        <a:spcAft>
                          <a:spcPts val="0"/>
                        </a:spcAft>
                      </a:pPr>
                      <a:r>
                        <a:rPr lang="en-US" sz="1300" kern="1200">
                          <a:effectLst/>
                        </a:rPr>
                        <a:t> </a:t>
                      </a:r>
                      <a:endParaRPr lang="en-AU" sz="1000">
                        <a:effectLst/>
                        <a:latin typeface="Times New Roman" panose="02020603050405020304" pitchFamily="18" charset="0"/>
                        <a:ea typeface="Times New Roman" panose="02020603050405020304" pitchFamily="18" charset="0"/>
                      </a:endParaRPr>
                    </a:p>
                  </a:txBody>
                  <a:tcPr marL="55345" marR="55345" marT="0" marB="0"/>
                </a:tc>
                <a:tc>
                  <a:txBody>
                    <a:bodyPr/>
                    <a:lstStyle/>
                    <a:p>
                      <a:pPr marL="182245">
                        <a:spcAft>
                          <a:spcPts val="0"/>
                        </a:spcAft>
                      </a:pPr>
                      <a:r>
                        <a:rPr lang="en-US" sz="1300" kern="1200" dirty="0">
                          <a:effectLst/>
                        </a:rPr>
                        <a:t> </a:t>
                      </a:r>
                      <a:endParaRPr lang="en-AU" sz="1000" dirty="0">
                        <a:effectLst/>
                        <a:latin typeface="Times New Roman" panose="02020603050405020304" pitchFamily="18" charset="0"/>
                        <a:ea typeface="Times New Roman" panose="02020603050405020304" pitchFamily="18" charset="0"/>
                      </a:endParaRPr>
                    </a:p>
                  </a:txBody>
                  <a:tcPr marL="55345" marR="55345" marT="0" marB="0"/>
                </a:tc>
                <a:extLst>
                  <a:ext uri="{0D108BD9-81ED-4DB2-BD59-A6C34878D82A}">
                    <a16:rowId xmlns:a16="http://schemas.microsoft.com/office/drawing/2014/main" val="224469652"/>
                  </a:ext>
                </a:extLst>
              </a:tr>
              <a:tr h="1632075">
                <a:tc>
                  <a:txBody>
                    <a:bodyPr/>
                    <a:lstStyle/>
                    <a:p>
                      <a:pPr>
                        <a:spcAft>
                          <a:spcPts val="0"/>
                        </a:spcAft>
                      </a:pPr>
                      <a:r>
                        <a:rPr lang="en-US" sz="1500" kern="1200">
                          <a:effectLst/>
                        </a:rPr>
                        <a:t>Going to the margins</a:t>
                      </a:r>
                      <a:endParaRPr lang="en-AU" sz="900">
                        <a:effectLst/>
                      </a:endParaRPr>
                    </a:p>
                    <a:p>
                      <a:pPr>
                        <a:spcAft>
                          <a:spcPts val="0"/>
                        </a:spcAft>
                      </a:pPr>
                      <a:r>
                        <a:rPr lang="en-US" sz="1300" kern="1200">
                          <a:effectLst/>
                        </a:rPr>
                        <a:t>Forward thinking and innovation</a:t>
                      </a:r>
                      <a:endParaRPr lang="en-AU" sz="900">
                        <a:effectLst/>
                      </a:endParaRPr>
                    </a:p>
                    <a:p>
                      <a:pPr marL="198755">
                        <a:spcAft>
                          <a:spcPts val="0"/>
                        </a:spcAft>
                      </a:pPr>
                      <a:r>
                        <a:rPr lang="en-US" sz="800" kern="1200">
                          <a:effectLst/>
                        </a:rPr>
                        <a:t> </a:t>
                      </a:r>
                      <a:endParaRPr lang="en-AU" sz="1000">
                        <a:effectLst/>
                      </a:endParaRPr>
                    </a:p>
                    <a:p>
                      <a:pPr marL="198755">
                        <a:spcAft>
                          <a:spcPts val="0"/>
                        </a:spcAft>
                      </a:pPr>
                      <a:r>
                        <a:rPr lang="en-US" sz="1100" kern="1200">
                          <a:effectLst/>
                        </a:rPr>
                        <a:t>Cultures of restlessness</a:t>
                      </a:r>
                      <a:endParaRPr lang="en-AU" sz="1000">
                        <a:effectLst/>
                      </a:endParaRPr>
                    </a:p>
                    <a:p>
                      <a:pPr marL="198755">
                        <a:spcAft>
                          <a:spcPts val="0"/>
                        </a:spcAft>
                      </a:pPr>
                      <a:r>
                        <a:rPr lang="en-US" sz="1100" kern="1200">
                          <a:effectLst/>
                        </a:rPr>
                        <a:t>Moving to need</a:t>
                      </a:r>
                      <a:endParaRPr lang="en-AU" sz="1000">
                        <a:effectLst/>
                      </a:endParaRPr>
                    </a:p>
                    <a:p>
                      <a:pPr marL="198755">
                        <a:spcAft>
                          <a:spcPts val="0"/>
                        </a:spcAft>
                      </a:pPr>
                      <a:r>
                        <a:rPr lang="en-US" sz="1100" kern="1200">
                          <a:effectLst/>
                        </a:rPr>
                        <a:t>Creativity and imagination</a:t>
                      </a:r>
                      <a:endParaRPr lang="en-AU" sz="1000">
                        <a:effectLst/>
                      </a:endParaRPr>
                    </a:p>
                    <a:p>
                      <a:pPr marL="453390">
                        <a:spcAft>
                          <a:spcPts val="0"/>
                        </a:spcAft>
                      </a:pPr>
                      <a:r>
                        <a:rPr lang="en-US" sz="800" kern="1200">
                          <a:effectLst/>
                        </a:rPr>
                        <a:t> </a:t>
                      </a:r>
                      <a:endParaRPr lang="en-AU" sz="1000">
                        <a:effectLst/>
                        <a:latin typeface="Times New Roman" panose="02020603050405020304" pitchFamily="18" charset="0"/>
                        <a:ea typeface="Times New Roman" panose="02020603050405020304" pitchFamily="18" charset="0"/>
                      </a:endParaRPr>
                    </a:p>
                  </a:txBody>
                  <a:tcPr marL="55345" marR="55345" marT="0" marB="0"/>
                </a:tc>
                <a:tc>
                  <a:txBody>
                    <a:bodyPr/>
                    <a:lstStyle/>
                    <a:p>
                      <a:pPr marL="201930">
                        <a:spcAft>
                          <a:spcPts val="0"/>
                        </a:spcAft>
                      </a:pPr>
                      <a:r>
                        <a:rPr lang="en-US" sz="1300" kern="1200">
                          <a:effectLst/>
                        </a:rPr>
                        <a:t> </a:t>
                      </a:r>
                      <a:endParaRPr lang="en-AU" sz="1000">
                        <a:effectLst/>
                        <a:latin typeface="Times New Roman" panose="02020603050405020304" pitchFamily="18" charset="0"/>
                        <a:ea typeface="Times New Roman" panose="02020603050405020304" pitchFamily="18" charset="0"/>
                      </a:endParaRPr>
                    </a:p>
                  </a:txBody>
                  <a:tcPr marL="55345" marR="55345" marT="0" marB="0"/>
                </a:tc>
                <a:tc>
                  <a:txBody>
                    <a:bodyPr/>
                    <a:lstStyle/>
                    <a:p>
                      <a:pPr marL="182245">
                        <a:spcAft>
                          <a:spcPts val="0"/>
                        </a:spcAft>
                      </a:pPr>
                      <a:r>
                        <a:rPr lang="en-US" sz="1300" kern="1200" dirty="0">
                          <a:effectLst/>
                        </a:rPr>
                        <a:t> </a:t>
                      </a:r>
                      <a:endParaRPr lang="en-AU" sz="1000" dirty="0">
                        <a:effectLst/>
                        <a:latin typeface="Times New Roman" panose="02020603050405020304" pitchFamily="18" charset="0"/>
                        <a:ea typeface="Times New Roman" panose="02020603050405020304" pitchFamily="18" charset="0"/>
                      </a:endParaRPr>
                    </a:p>
                  </a:txBody>
                  <a:tcPr marL="55345" marR="55345" marT="0" marB="0"/>
                </a:tc>
                <a:extLst>
                  <a:ext uri="{0D108BD9-81ED-4DB2-BD59-A6C34878D82A}">
                    <a16:rowId xmlns:a16="http://schemas.microsoft.com/office/drawing/2014/main" val="2423030200"/>
                  </a:ext>
                </a:extLst>
              </a:tr>
            </a:tbl>
          </a:graphicData>
        </a:graphic>
      </p:graphicFrame>
      <p:sp>
        <p:nvSpPr>
          <p:cNvPr id="6" name="Rectangle 1">
            <a:extLst>
              <a:ext uri="{FF2B5EF4-FFF2-40B4-BE49-F238E27FC236}">
                <a16:creationId xmlns:a16="http://schemas.microsoft.com/office/drawing/2014/main" id="{ED4D1AAC-576B-4341-BF1B-D241678667E7}"/>
              </a:ext>
            </a:extLst>
          </p:cNvPr>
          <p:cNvSpPr>
            <a:spLocks noGrp="1" noChangeArrowheads="1"/>
          </p:cNvSpPr>
          <p:nvPr>
            <p:ph type="ctrTitle"/>
          </p:nvPr>
        </p:nvSpPr>
        <p:spPr bwMode="auto">
          <a:xfrm>
            <a:off x="-282715" y="1754851"/>
            <a:ext cx="9607243" cy="184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r>
              <a:rPr lang="en-AU" sz="2800" dirty="0"/>
              <a:t>Where to now?......</a:t>
            </a:r>
            <a:br>
              <a:rPr lang="en-AU" sz="2800" dirty="0"/>
            </a:br>
            <a:endParaRPr lang="en-AU" sz="2800" dirty="0"/>
          </a:p>
        </p:txBody>
      </p:sp>
      <p:sp>
        <p:nvSpPr>
          <p:cNvPr id="3" name="Subtitle 2"/>
          <p:cNvSpPr>
            <a:spLocks noGrp="1"/>
          </p:cNvSpPr>
          <p:nvPr>
            <p:ph type="subTitle" idx="1"/>
          </p:nvPr>
        </p:nvSpPr>
        <p:spPr>
          <a:xfrm>
            <a:off x="1371600" y="2492895"/>
            <a:ext cx="6400800" cy="936105"/>
          </a:xfrm>
        </p:spPr>
        <p:txBody>
          <a:bodyPr/>
          <a:lstStyle/>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pic>
        <p:nvPicPr>
          <p:cNvPr id="5" name="Picture 4" descr="http://www.msm.qld.edu.au/wp-content/uploads/2013/12/Mary-Aikenhead-Candles.jpg">
            <a:extLst>
              <a:ext uri="{FF2B5EF4-FFF2-40B4-BE49-F238E27FC236}">
                <a16:creationId xmlns:a16="http://schemas.microsoft.com/office/drawing/2014/main" id="{1187BB76-4D29-4A17-9D5E-602FAF3ADB5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72817"/>
            <a:ext cx="5405586" cy="3208758"/>
          </a:xfrm>
          <a:prstGeom prst="rect">
            <a:avLst/>
          </a:prstGeom>
          <a:noFill/>
          <a:ln>
            <a:noFill/>
          </a:ln>
        </p:spPr>
      </p:pic>
    </p:spTree>
    <p:extLst>
      <p:ext uri="{BB962C8B-B14F-4D97-AF65-F5344CB8AC3E}">
        <p14:creationId xmlns:p14="http://schemas.microsoft.com/office/powerpoint/2010/main" val="3325851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r>
              <a:rPr lang="en-AU" sz="2800" dirty="0"/>
              <a:t>In the context of MSM in 2018 and beyond..</a:t>
            </a:r>
          </a:p>
        </p:txBody>
      </p:sp>
      <p:sp>
        <p:nvSpPr>
          <p:cNvPr id="3" name="Subtitle 2"/>
          <p:cNvSpPr>
            <a:spLocks noGrp="1"/>
          </p:cNvSpPr>
          <p:nvPr>
            <p:ph type="subTitle" idx="1"/>
          </p:nvPr>
        </p:nvSpPr>
        <p:spPr>
          <a:xfrm>
            <a:off x="611560" y="1916831"/>
            <a:ext cx="7160840" cy="3024337"/>
          </a:xfrm>
        </p:spPr>
        <p:txBody>
          <a:bodyPr>
            <a:normAutofit fontScale="92500" lnSpcReduction="20000"/>
          </a:bodyPr>
          <a:lstStyle/>
          <a:p>
            <a:endParaRPr lang="en-AU" dirty="0"/>
          </a:p>
          <a:p>
            <a:pPr marL="457200" indent="-457200" algn="l">
              <a:buFont typeface="Arial" panose="020B0604020202020204" pitchFamily="34" charset="0"/>
              <a:buChar char="•"/>
            </a:pPr>
            <a:r>
              <a:rPr lang="en-AU" dirty="0"/>
              <a:t>How will you collaborate to enliven and embed this document in the life of MSM?</a:t>
            </a:r>
          </a:p>
          <a:p>
            <a:pPr marL="457200" indent="-457200" algn="l">
              <a:buFont typeface="Arial" panose="020B0604020202020204" pitchFamily="34" charset="0"/>
              <a:buChar char="•"/>
            </a:pPr>
            <a:r>
              <a:rPr lang="en-AU" dirty="0"/>
              <a:t>How will you </a:t>
            </a:r>
            <a:r>
              <a:rPr lang="en-AU" i="1" dirty="0">
                <a:solidFill>
                  <a:srgbClr val="7030A0"/>
                </a:solidFill>
              </a:rPr>
              <a:t>define</a:t>
            </a:r>
            <a:r>
              <a:rPr lang="en-AU" dirty="0"/>
              <a:t>, </a:t>
            </a:r>
            <a:r>
              <a:rPr lang="en-AU" i="1" dirty="0">
                <a:solidFill>
                  <a:srgbClr val="7030A0"/>
                </a:solidFill>
              </a:rPr>
              <a:t>measure</a:t>
            </a:r>
            <a:r>
              <a:rPr lang="en-AU" dirty="0"/>
              <a:t> and </a:t>
            </a:r>
            <a:r>
              <a:rPr lang="en-AU" i="1" dirty="0">
                <a:solidFill>
                  <a:srgbClr val="7030A0"/>
                </a:solidFill>
              </a:rPr>
              <a:t>monitor</a:t>
            </a:r>
            <a:r>
              <a:rPr lang="en-AU" dirty="0"/>
              <a:t>  your individual and collective outcomes in relation to ‘</a:t>
            </a:r>
            <a:r>
              <a:rPr lang="en-AU" b="1" i="1" dirty="0"/>
              <a:t>By this everyone will know…’  </a:t>
            </a:r>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166782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r>
              <a:rPr lang="en-AU" sz="2800" dirty="0"/>
              <a:t>The Contemporary Indicators Project seeks to:</a:t>
            </a:r>
            <a:br>
              <a:rPr lang="en-AU" sz="2800" dirty="0"/>
            </a:br>
            <a:endParaRPr lang="en-AU" sz="2800" dirty="0"/>
          </a:p>
        </p:txBody>
      </p:sp>
      <p:sp>
        <p:nvSpPr>
          <p:cNvPr id="3" name="Subtitle 2"/>
          <p:cNvSpPr>
            <a:spLocks noGrp="1"/>
          </p:cNvSpPr>
          <p:nvPr>
            <p:ph type="subTitle" idx="1"/>
          </p:nvPr>
        </p:nvSpPr>
        <p:spPr>
          <a:xfrm>
            <a:off x="1371600" y="1995964"/>
            <a:ext cx="6400800" cy="3218985"/>
          </a:xfrm>
        </p:spPr>
        <p:txBody>
          <a:bodyPr>
            <a:normAutofit fontScale="70000" lnSpcReduction="20000"/>
          </a:bodyPr>
          <a:lstStyle/>
          <a:p>
            <a:pPr marL="457200" indent="-457200" algn="l">
              <a:buFont typeface="Arial" panose="020B0604020202020204" pitchFamily="34" charset="0"/>
              <a:buChar char="•"/>
            </a:pPr>
            <a:r>
              <a:rPr lang="en-AU" dirty="0"/>
              <a:t>identify the defining elements of a Catholic school conducted within the vision, mission and values of the Sisters of Charity and Mary Aikenhead Ministries.</a:t>
            </a:r>
          </a:p>
          <a:p>
            <a:pPr marL="457200" indent="-457200" algn="l">
              <a:buFont typeface="Arial" panose="020B0604020202020204" pitchFamily="34" charset="0"/>
              <a:buChar char="•"/>
            </a:pPr>
            <a:r>
              <a:rPr lang="en-AU" dirty="0"/>
              <a:t>develop a sense of identity for the education ministry that reflects and preserves the defining elements of a Catholic school and the heritage, tradition and charism of the Sisters of Charity !</a:t>
            </a:r>
          </a:p>
          <a:p>
            <a:pPr marL="457200" indent="-457200" algn="l">
              <a:buFont typeface="Arial" panose="020B0604020202020204" pitchFamily="34" charset="0"/>
              <a:buChar char="•"/>
            </a:pPr>
            <a:r>
              <a:rPr lang="en-AU" dirty="0"/>
              <a:t>encourage the ability to respond in creative and purposeful ways to future context. </a:t>
            </a:r>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352337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r>
              <a:rPr lang="en-AU" sz="2800" dirty="0"/>
              <a:t>The Contemporary Indicators Project seeks to</a:t>
            </a:r>
          </a:p>
        </p:txBody>
      </p:sp>
      <p:sp>
        <p:nvSpPr>
          <p:cNvPr id="3" name="Subtitle 2"/>
          <p:cNvSpPr>
            <a:spLocks noGrp="1"/>
          </p:cNvSpPr>
          <p:nvPr>
            <p:ph type="subTitle" idx="1"/>
          </p:nvPr>
        </p:nvSpPr>
        <p:spPr>
          <a:xfrm>
            <a:off x="395536" y="1484784"/>
            <a:ext cx="7376864" cy="3730165"/>
          </a:xfrm>
        </p:spPr>
        <p:txBody>
          <a:bodyPr>
            <a:noAutofit/>
          </a:bodyPr>
          <a:lstStyle/>
          <a:p>
            <a:pPr marL="457200" indent="-457200" algn="l">
              <a:buFont typeface="Arial" panose="020B0604020202020204" pitchFamily="34" charset="0"/>
              <a:buChar char="•"/>
            </a:pPr>
            <a:r>
              <a:rPr lang="en-AU" sz="2000" dirty="0"/>
              <a:t>create cultures in the Colleges which are a vibrant, robust and dynamic expression of the vision, mission and values of the Sisters of Charity and Mary Aikenhead Ministries.</a:t>
            </a:r>
          </a:p>
          <a:p>
            <a:pPr marL="457200" indent="-457200" algn="l">
              <a:buFont typeface="Arial" panose="020B0604020202020204" pitchFamily="34" charset="0"/>
              <a:buChar char="•"/>
            </a:pPr>
            <a:r>
              <a:rPr lang="en-AU" sz="2000" dirty="0"/>
              <a:t>foster collaborative and cohesive relationships between the Colleges and other entities of the education ministry reflective of a national identity.</a:t>
            </a:r>
          </a:p>
          <a:p>
            <a:pPr marL="457200" indent="-457200" algn="l">
              <a:buFont typeface="Arial" panose="020B0604020202020204" pitchFamily="34" charset="0"/>
              <a:buChar char="•"/>
            </a:pPr>
            <a:r>
              <a:rPr lang="en-AU" sz="2000" dirty="0"/>
              <a:t>assist in the development of processes of discernment, validation and renewal which encourage the College’s pursuit of improvement as Catholic schools within the tradition of Mary Aikenhead and the Sisters of Charity and under the stewardship of Mary Aikenhead Ministries.</a:t>
            </a:r>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88369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r>
              <a:rPr lang="en-AU" sz="2800" dirty="0"/>
              <a:t>‘</a:t>
            </a:r>
            <a:r>
              <a:rPr lang="en-AU" sz="2800" i="1" dirty="0"/>
              <a:t>By this everyone will now…’</a:t>
            </a:r>
            <a:br>
              <a:rPr lang="en-AU" sz="2800" dirty="0"/>
            </a:br>
            <a:r>
              <a:rPr lang="en-AU" sz="2800" dirty="0"/>
              <a:t>The journey and context….</a:t>
            </a:r>
          </a:p>
        </p:txBody>
      </p:sp>
      <p:sp>
        <p:nvSpPr>
          <p:cNvPr id="3" name="Subtitle 2"/>
          <p:cNvSpPr>
            <a:spLocks noGrp="1"/>
          </p:cNvSpPr>
          <p:nvPr>
            <p:ph type="subTitle" idx="1"/>
          </p:nvPr>
        </p:nvSpPr>
        <p:spPr>
          <a:xfrm>
            <a:off x="1371600" y="1995964"/>
            <a:ext cx="6400800" cy="3218985"/>
          </a:xfrm>
        </p:spPr>
        <p:txBody>
          <a:bodyPr>
            <a:normAutofit/>
          </a:bodyPr>
          <a:lstStyle/>
          <a:p>
            <a:pPr marL="342900" indent="-342900" algn="l">
              <a:buFont typeface="Arial" panose="020B0604020202020204" pitchFamily="34" charset="0"/>
              <a:buChar char="•"/>
            </a:pPr>
            <a:r>
              <a:rPr lang="en-AU" sz="2400" dirty="0"/>
              <a:t>Mary Aikenhead Education Advisory Council, 2013</a:t>
            </a:r>
          </a:p>
          <a:p>
            <a:pPr marL="342900" indent="-342900" algn="l">
              <a:buFont typeface="Arial" panose="020B0604020202020204" pitchFamily="34" charset="0"/>
              <a:buChar char="•"/>
            </a:pPr>
            <a:r>
              <a:rPr lang="en-AU" sz="2400" dirty="0"/>
              <a:t>Consultative and iterative process involving a series of meetings throughout 2014 &amp; 2015  MAEAC, Principals, Boards,  Leadership Teams</a:t>
            </a:r>
          </a:p>
          <a:p>
            <a:pPr marL="342900" indent="-342900" algn="l">
              <a:buFont typeface="Arial" panose="020B0604020202020204" pitchFamily="34" charset="0"/>
              <a:buChar char="•"/>
            </a:pPr>
            <a:r>
              <a:rPr lang="en-AU" sz="2400" dirty="0"/>
              <a:t>Draft document 2016</a:t>
            </a:r>
          </a:p>
          <a:p>
            <a:pPr marL="342900" indent="-342900" algn="l">
              <a:buFont typeface="Arial" panose="020B0604020202020204" pitchFamily="34" charset="0"/>
              <a:buChar char="•"/>
            </a:pPr>
            <a:r>
              <a:rPr lang="en-AU" sz="2400" dirty="0"/>
              <a:t>Promulgation 2017</a:t>
            </a:r>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r>
              <a:rPr lang="en-AU" sz="2800" dirty="0"/>
              <a:t>How do we come to define and understand ourselves?</a:t>
            </a:r>
            <a:br>
              <a:rPr lang="en-AU" sz="2800" dirty="0"/>
            </a:br>
            <a:endParaRPr lang="en-AU" sz="2800" dirty="0"/>
          </a:p>
        </p:txBody>
      </p:sp>
      <p:sp>
        <p:nvSpPr>
          <p:cNvPr id="3" name="Subtitle 2"/>
          <p:cNvSpPr>
            <a:spLocks noGrp="1"/>
          </p:cNvSpPr>
          <p:nvPr>
            <p:ph type="subTitle" idx="1"/>
          </p:nvPr>
        </p:nvSpPr>
        <p:spPr>
          <a:xfrm>
            <a:off x="755576" y="1995964"/>
            <a:ext cx="7016824" cy="3218985"/>
          </a:xfrm>
        </p:spPr>
        <p:txBody>
          <a:bodyPr/>
          <a:lstStyle/>
          <a:p>
            <a:pPr algn="l"/>
            <a:endParaRPr lang="en-AU" sz="2400" dirty="0"/>
          </a:p>
          <a:p>
            <a:pPr algn="l"/>
            <a:r>
              <a:rPr lang="en-AU" sz="2400" dirty="0"/>
              <a:t>How do those in our community – and those outside of it – come to define and understand us?</a:t>
            </a:r>
          </a:p>
          <a:p>
            <a:pPr algn="l"/>
            <a:br>
              <a:rPr lang="en-AU" sz="2400" dirty="0"/>
            </a:br>
            <a:r>
              <a:rPr lang="en-AU" sz="2400" dirty="0"/>
              <a:t>What image do you think captures the identity of MSM? </a:t>
            </a:r>
          </a:p>
          <a:p>
            <a:pPr algn="l"/>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1410500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endParaRPr lang="en-AU" sz="2800" dirty="0"/>
          </a:p>
        </p:txBody>
      </p:sp>
      <p:sp>
        <p:nvSpPr>
          <p:cNvPr id="3" name="Subtitle 2"/>
          <p:cNvSpPr>
            <a:spLocks noGrp="1"/>
          </p:cNvSpPr>
          <p:nvPr>
            <p:ph type="subTitle" idx="1"/>
          </p:nvPr>
        </p:nvSpPr>
        <p:spPr>
          <a:xfrm>
            <a:off x="1371600" y="1995964"/>
            <a:ext cx="6400800" cy="3218985"/>
          </a:xfrm>
        </p:spPr>
        <p:txBody>
          <a:bodyPr/>
          <a:lstStyle/>
          <a:p>
            <a:endParaRPr lang="en-AU" dirty="0"/>
          </a:p>
          <a:p>
            <a:r>
              <a:rPr lang="en-AU" dirty="0"/>
              <a:t>What is the source of our identity?</a:t>
            </a:r>
            <a:br>
              <a:rPr lang="en-AU" dirty="0"/>
            </a:br>
            <a:br>
              <a:rPr lang="en-AU" dirty="0"/>
            </a:br>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1173465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50963"/>
            <a:ext cx="7772400" cy="792087"/>
          </a:xfrm>
        </p:spPr>
        <p:txBody>
          <a:bodyPr>
            <a:noAutofit/>
          </a:bodyPr>
          <a:lstStyle/>
          <a:p>
            <a:r>
              <a:rPr lang="en-AU" sz="2800" dirty="0"/>
              <a:t>The importance of story:</a:t>
            </a:r>
            <a:br>
              <a:rPr lang="en-AU" sz="2800" dirty="0"/>
            </a:br>
            <a:endParaRPr lang="en-AU" sz="2800" dirty="0"/>
          </a:p>
        </p:txBody>
      </p:sp>
      <p:sp>
        <p:nvSpPr>
          <p:cNvPr id="3" name="Subtitle 2"/>
          <p:cNvSpPr>
            <a:spLocks noGrp="1"/>
          </p:cNvSpPr>
          <p:nvPr>
            <p:ph type="subTitle" idx="1"/>
          </p:nvPr>
        </p:nvSpPr>
        <p:spPr>
          <a:xfrm>
            <a:off x="1371600" y="1995964"/>
            <a:ext cx="6400800" cy="3218985"/>
          </a:xfrm>
        </p:spPr>
        <p:txBody>
          <a:bodyPr>
            <a:normAutofit lnSpcReduction="10000"/>
          </a:bodyPr>
          <a:lstStyle/>
          <a:p>
            <a:r>
              <a:rPr lang="en-AU" dirty="0"/>
              <a:t>"...stories are important to people, politics, and education. Stories are how people make sense of themselves and their worlds. In a real sense, stories make people.”</a:t>
            </a:r>
            <a:br>
              <a:rPr lang="en-AU" dirty="0"/>
            </a:br>
            <a:br>
              <a:rPr lang="en-AU" dirty="0"/>
            </a:br>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3056852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1677</Words>
  <Application>Microsoft Office PowerPoint</Application>
  <PresentationFormat>On-screen Show (4:3)</PresentationFormat>
  <Paragraphs>211</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Perpetua</vt:lpstr>
      <vt:lpstr>Times New Roman</vt:lpstr>
      <vt:lpstr>Office Theme</vt:lpstr>
      <vt:lpstr>PowerPoint Presentation</vt:lpstr>
      <vt:lpstr>Mt St Michael’s College Leadership Team Workshop:  By this everyone will know….. </vt:lpstr>
      <vt:lpstr>Why of this story…..</vt:lpstr>
      <vt:lpstr>The Contemporary Indicators Project seeks to: </vt:lpstr>
      <vt:lpstr>The Contemporary Indicators Project seeks to</vt:lpstr>
      <vt:lpstr>‘By this everyone will now…’ The journey and context….</vt:lpstr>
      <vt:lpstr>How do we come to define and understand ourselves? </vt:lpstr>
      <vt:lpstr>PowerPoint Presentation</vt:lpstr>
      <vt:lpstr>The importance of story: </vt:lpstr>
      <vt:lpstr>PowerPoint Presentation</vt:lpstr>
      <vt:lpstr>PowerPoint Presentation</vt:lpstr>
      <vt:lpstr>There are three stories which help us to understand and enliven our identity:</vt:lpstr>
      <vt:lpstr>PowerPoint Presentation</vt:lpstr>
      <vt:lpstr>THE ENDURING STORY</vt:lpstr>
      <vt:lpstr>How do we know that our College has a  Catholic identity? </vt:lpstr>
      <vt:lpstr>PowerPoint Presentation</vt:lpstr>
      <vt:lpstr>PowerPoint Presentation</vt:lpstr>
      <vt:lpstr>PowerPoint Presentation</vt:lpstr>
      <vt:lpstr>The Evolving story:</vt:lpstr>
      <vt:lpstr>PowerPoint Presentation</vt:lpstr>
      <vt:lpstr>What are the ‘signs of the times’ for MSM?</vt:lpstr>
      <vt:lpstr>By this everyone will know….</vt:lpstr>
      <vt:lpstr>By this everyone will know……</vt:lpstr>
      <vt:lpstr>‘By this everyone will know…’</vt:lpstr>
      <vt:lpstr>By this everyone will know……MAEA contemporary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to now?...... </vt:lpstr>
      <vt:lpstr>In the context of MSM in 2018 and beyond..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Maria Raguz</dc:creator>
  <cp:lastModifiedBy>Margaret McKenna</cp:lastModifiedBy>
  <cp:revision>26</cp:revision>
  <cp:lastPrinted>2018-04-24T05:42:15Z</cp:lastPrinted>
  <dcterms:created xsi:type="dcterms:W3CDTF">2010-06-08T02:44:40Z</dcterms:created>
  <dcterms:modified xsi:type="dcterms:W3CDTF">2019-10-07T00:52:55Z</dcterms:modified>
</cp:coreProperties>
</file>