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6" r:id="rId3"/>
    <p:sldId id="261" r:id="rId4"/>
    <p:sldId id="259" r:id="rId5"/>
    <p:sldId id="263" r:id="rId6"/>
    <p:sldId id="282" r:id="rId7"/>
    <p:sldId id="266" r:id="rId8"/>
    <p:sldId id="265" r:id="rId9"/>
    <p:sldId id="267" r:id="rId10"/>
    <p:sldId id="268" r:id="rId11"/>
    <p:sldId id="264" r:id="rId12"/>
    <p:sldId id="269" r:id="rId13"/>
    <p:sldId id="270" r:id="rId14"/>
    <p:sldId id="260" r:id="rId15"/>
    <p:sldId id="283" r:id="rId16"/>
    <p:sldId id="271" r:id="rId17"/>
    <p:sldId id="275" r:id="rId18"/>
    <p:sldId id="274" r:id="rId19"/>
    <p:sldId id="272" r:id="rId20"/>
    <p:sldId id="273" r:id="rId21"/>
    <p:sldId id="279" r:id="rId22"/>
    <p:sldId id="280" r:id="rId23"/>
    <p:sldId id="281" r:id="rId24"/>
    <p:sldId id="278" r:id="rId25"/>
  </p:sldIdLst>
  <p:sldSz cx="9144000" cy="6858000" type="screen4x3"/>
  <p:notesSz cx="6797675" cy="9928225"/>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134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B0A319C2-2E7D-4863-BF80-63630EABC48A}" type="datetimeFigureOut">
              <a:rPr lang="en-AU" smtClean="0"/>
              <a:t>7/10/2019</a:t>
            </a:fld>
            <a:endParaRPr lang="en-AU"/>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447F247B-B946-4CFE-AAEF-FB3D7519D038}" type="slidenum">
              <a:rPr lang="en-AU" smtClean="0"/>
              <a:t>‹#›</a:t>
            </a:fld>
            <a:endParaRPr lang="en-AU"/>
          </a:p>
        </p:txBody>
      </p:sp>
    </p:spTree>
    <p:extLst>
      <p:ext uri="{BB962C8B-B14F-4D97-AF65-F5344CB8AC3E}">
        <p14:creationId xmlns:p14="http://schemas.microsoft.com/office/powerpoint/2010/main" val="3209275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47F247B-B946-4CFE-AAEF-FB3D7519D038}" type="slidenum">
              <a:rPr lang="en-AU" smtClean="0"/>
              <a:t>1</a:t>
            </a:fld>
            <a:endParaRPr lang="en-AU"/>
          </a:p>
        </p:txBody>
      </p:sp>
    </p:spTree>
    <p:extLst>
      <p:ext uri="{BB962C8B-B14F-4D97-AF65-F5344CB8AC3E}">
        <p14:creationId xmlns:p14="http://schemas.microsoft.com/office/powerpoint/2010/main" val="829906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47F247B-B946-4CFE-AAEF-FB3D7519D038}" type="slidenum">
              <a:rPr lang="en-AU" smtClean="0"/>
              <a:t>10</a:t>
            </a:fld>
            <a:endParaRPr lang="en-AU"/>
          </a:p>
        </p:txBody>
      </p:sp>
    </p:spTree>
    <p:extLst>
      <p:ext uri="{BB962C8B-B14F-4D97-AF65-F5344CB8AC3E}">
        <p14:creationId xmlns:p14="http://schemas.microsoft.com/office/powerpoint/2010/main" val="4170266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47F247B-B946-4CFE-AAEF-FB3D7519D038}" type="slidenum">
              <a:rPr lang="en-AU" smtClean="0"/>
              <a:t>11</a:t>
            </a:fld>
            <a:endParaRPr lang="en-AU"/>
          </a:p>
        </p:txBody>
      </p:sp>
    </p:spTree>
    <p:extLst>
      <p:ext uri="{BB962C8B-B14F-4D97-AF65-F5344CB8AC3E}">
        <p14:creationId xmlns:p14="http://schemas.microsoft.com/office/powerpoint/2010/main" val="2737419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47F247B-B946-4CFE-AAEF-FB3D7519D038}" type="slidenum">
              <a:rPr lang="en-AU" smtClean="0"/>
              <a:t>12</a:t>
            </a:fld>
            <a:endParaRPr lang="en-AU"/>
          </a:p>
        </p:txBody>
      </p:sp>
    </p:spTree>
    <p:extLst>
      <p:ext uri="{BB962C8B-B14F-4D97-AF65-F5344CB8AC3E}">
        <p14:creationId xmlns:p14="http://schemas.microsoft.com/office/powerpoint/2010/main" val="3306299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AU" dirty="0"/>
          </a:p>
        </p:txBody>
      </p:sp>
      <p:sp>
        <p:nvSpPr>
          <p:cNvPr id="4" name="Slide Number Placeholder 3"/>
          <p:cNvSpPr>
            <a:spLocks noGrp="1"/>
          </p:cNvSpPr>
          <p:nvPr>
            <p:ph type="sldNum" sz="quarter" idx="5"/>
          </p:nvPr>
        </p:nvSpPr>
        <p:spPr/>
        <p:txBody>
          <a:bodyPr/>
          <a:lstStyle/>
          <a:p>
            <a:fld id="{447F247B-B946-4CFE-AAEF-FB3D7519D038}" type="slidenum">
              <a:rPr lang="en-AU" smtClean="0"/>
              <a:t>13</a:t>
            </a:fld>
            <a:endParaRPr lang="en-AU"/>
          </a:p>
        </p:txBody>
      </p:sp>
    </p:spTree>
    <p:extLst>
      <p:ext uri="{BB962C8B-B14F-4D97-AF65-F5344CB8AC3E}">
        <p14:creationId xmlns:p14="http://schemas.microsoft.com/office/powerpoint/2010/main" val="400809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47F247B-B946-4CFE-AAEF-FB3D7519D038}" type="slidenum">
              <a:rPr lang="en-AU" smtClean="0"/>
              <a:t>14</a:t>
            </a:fld>
            <a:endParaRPr lang="en-AU"/>
          </a:p>
        </p:txBody>
      </p:sp>
    </p:spTree>
    <p:extLst>
      <p:ext uri="{BB962C8B-B14F-4D97-AF65-F5344CB8AC3E}">
        <p14:creationId xmlns:p14="http://schemas.microsoft.com/office/powerpoint/2010/main" val="1672944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What are our/MSM connections to the MAEA Contemporary Indicators? </a:t>
            </a:r>
          </a:p>
        </p:txBody>
      </p:sp>
      <p:sp>
        <p:nvSpPr>
          <p:cNvPr id="4" name="Slide Number Placeholder 3"/>
          <p:cNvSpPr>
            <a:spLocks noGrp="1"/>
          </p:cNvSpPr>
          <p:nvPr>
            <p:ph type="sldNum" sz="quarter" idx="5"/>
          </p:nvPr>
        </p:nvSpPr>
        <p:spPr/>
        <p:txBody>
          <a:bodyPr/>
          <a:lstStyle/>
          <a:p>
            <a:fld id="{447F247B-B946-4CFE-AAEF-FB3D7519D038}" type="slidenum">
              <a:rPr lang="en-AU" smtClean="0"/>
              <a:t>15</a:t>
            </a:fld>
            <a:endParaRPr lang="en-AU"/>
          </a:p>
        </p:txBody>
      </p:sp>
    </p:spTree>
    <p:extLst>
      <p:ext uri="{BB962C8B-B14F-4D97-AF65-F5344CB8AC3E}">
        <p14:creationId xmlns:p14="http://schemas.microsoft.com/office/powerpoint/2010/main" val="1059329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Invitation to have a conversation about one of the indicators.  MMK to go through each one, then break for discussion.  </a:t>
            </a:r>
          </a:p>
        </p:txBody>
      </p:sp>
      <p:sp>
        <p:nvSpPr>
          <p:cNvPr id="4" name="Slide Number Placeholder 3"/>
          <p:cNvSpPr>
            <a:spLocks noGrp="1"/>
          </p:cNvSpPr>
          <p:nvPr>
            <p:ph type="sldNum" sz="quarter" idx="5"/>
          </p:nvPr>
        </p:nvSpPr>
        <p:spPr/>
        <p:txBody>
          <a:bodyPr/>
          <a:lstStyle/>
          <a:p>
            <a:fld id="{447F247B-B946-4CFE-AAEF-FB3D7519D038}" type="slidenum">
              <a:rPr lang="en-AU" smtClean="0"/>
              <a:t>16</a:t>
            </a:fld>
            <a:endParaRPr lang="en-AU"/>
          </a:p>
        </p:txBody>
      </p:sp>
    </p:spTree>
    <p:extLst>
      <p:ext uri="{BB962C8B-B14F-4D97-AF65-F5344CB8AC3E}">
        <p14:creationId xmlns:p14="http://schemas.microsoft.com/office/powerpoint/2010/main" val="2019820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47F247B-B946-4CFE-AAEF-FB3D7519D038}" type="slidenum">
              <a:rPr lang="en-AU" smtClean="0"/>
              <a:t>17</a:t>
            </a:fld>
            <a:endParaRPr lang="en-AU"/>
          </a:p>
        </p:txBody>
      </p:sp>
    </p:spTree>
    <p:extLst>
      <p:ext uri="{BB962C8B-B14F-4D97-AF65-F5344CB8AC3E}">
        <p14:creationId xmlns:p14="http://schemas.microsoft.com/office/powerpoint/2010/main" val="4102042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47F247B-B946-4CFE-AAEF-FB3D7519D038}" type="slidenum">
              <a:rPr lang="en-AU" smtClean="0"/>
              <a:t>18</a:t>
            </a:fld>
            <a:endParaRPr lang="en-AU"/>
          </a:p>
        </p:txBody>
      </p:sp>
    </p:spTree>
    <p:extLst>
      <p:ext uri="{BB962C8B-B14F-4D97-AF65-F5344CB8AC3E}">
        <p14:creationId xmlns:p14="http://schemas.microsoft.com/office/powerpoint/2010/main" val="426954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47F247B-B946-4CFE-AAEF-FB3D7519D038}" type="slidenum">
              <a:rPr lang="en-AU" smtClean="0"/>
              <a:t>19</a:t>
            </a:fld>
            <a:endParaRPr lang="en-AU"/>
          </a:p>
        </p:txBody>
      </p:sp>
    </p:spTree>
    <p:extLst>
      <p:ext uri="{BB962C8B-B14F-4D97-AF65-F5344CB8AC3E}">
        <p14:creationId xmlns:p14="http://schemas.microsoft.com/office/powerpoint/2010/main" val="2606159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47F247B-B946-4CFE-AAEF-FB3D7519D038}" type="slidenum">
              <a:rPr lang="en-AU" smtClean="0"/>
              <a:t>2</a:t>
            </a:fld>
            <a:endParaRPr lang="en-AU"/>
          </a:p>
        </p:txBody>
      </p:sp>
    </p:spTree>
    <p:extLst>
      <p:ext uri="{BB962C8B-B14F-4D97-AF65-F5344CB8AC3E}">
        <p14:creationId xmlns:p14="http://schemas.microsoft.com/office/powerpoint/2010/main" val="3097324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47F247B-B946-4CFE-AAEF-FB3D7519D038}" type="slidenum">
              <a:rPr lang="en-AU" smtClean="0"/>
              <a:t>20</a:t>
            </a:fld>
            <a:endParaRPr lang="en-AU"/>
          </a:p>
        </p:txBody>
      </p:sp>
    </p:spTree>
    <p:extLst>
      <p:ext uri="{BB962C8B-B14F-4D97-AF65-F5344CB8AC3E}">
        <p14:creationId xmlns:p14="http://schemas.microsoft.com/office/powerpoint/2010/main" val="4112848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47F247B-B946-4CFE-AAEF-FB3D7519D038}" type="slidenum">
              <a:rPr lang="en-AU" smtClean="0"/>
              <a:t>21</a:t>
            </a:fld>
            <a:endParaRPr lang="en-AU"/>
          </a:p>
        </p:txBody>
      </p:sp>
    </p:spTree>
    <p:extLst>
      <p:ext uri="{BB962C8B-B14F-4D97-AF65-F5344CB8AC3E}">
        <p14:creationId xmlns:p14="http://schemas.microsoft.com/office/powerpoint/2010/main" val="1465339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47F247B-B946-4CFE-AAEF-FB3D7519D038}" type="slidenum">
              <a:rPr lang="en-AU" smtClean="0"/>
              <a:t>22</a:t>
            </a:fld>
            <a:endParaRPr lang="en-AU"/>
          </a:p>
        </p:txBody>
      </p:sp>
    </p:spTree>
    <p:extLst>
      <p:ext uri="{BB962C8B-B14F-4D97-AF65-F5344CB8AC3E}">
        <p14:creationId xmlns:p14="http://schemas.microsoft.com/office/powerpoint/2010/main" val="3191968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Going forward, this will be part of formation at MSM. MAEA seeking to embed this resource in the life of the college. </a:t>
            </a:r>
          </a:p>
          <a:p>
            <a:endParaRPr lang="en-AU" dirty="0"/>
          </a:p>
        </p:txBody>
      </p:sp>
      <p:sp>
        <p:nvSpPr>
          <p:cNvPr id="4" name="Slide Number Placeholder 3"/>
          <p:cNvSpPr>
            <a:spLocks noGrp="1"/>
          </p:cNvSpPr>
          <p:nvPr>
            <p:ph type="sldNum" sz="quarter" idx="5"/>
          </p:nvPr>
        </p:nvSpPr>
        <p:spPr/>
        <p:txBody>
          <a:bodyPr/>
          <a:lstStyle/>
          <a:p>
            <a:fld id="{447F247B-B946-4CFE-AAEF-FB3D7519D038}" type="slidenum">
              <a:rPr lang="en-AU" smtClean="0"/>
              <a:t>23</a:t>
            </a:fld>
            <a:endParaRPr lang="en-AU"/>
          </a:p>
        </p:txBody>
      </p:sp>
    </p:spTree>
    <p:extLst>
      <p:ext uri="{BB962C8B-B14F-4D97-AF65-F5344CB8AC3E}">
        <p14:creationId xmlns:p14="http://schemas.microsoft.com/office/powerpoint/2010/main" val="521271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Invitation to be part of the story, understand the heritage, grounded in the life and ministry </a:t>
            </a:r>
            <a:r>
              <a:rPr lang="en-AU"/>
              <a:t>of Jesus. </a:t>
            </a:r>
            <a:r>
              <a:rPr lang="en-AU" dirty="0"/>
              <a:t>Now as part of the evolving story, how do we/I contribute to and influence to story going forward? </a:t>
            </a:r>
          </a:p>
        </p:txBody>
      </p:sp>
      <p:sp>
        <p:nvSpPr>
          <p:cNvPr id="4" name="Slide Number Placeholder 3"/>
          <p:cNvSpPr>
            <a:spLocks noGrp="1"/>
          </p:cNvSpPr>
          <p:nvPr>
            <p:ph type="sldNum" sz="quarter" idx="5"/>
          </p:nvPr>
        </p:nvSpPr>
        <p:spPr/>
        <p:txBody>
          <a:bodyPr/>
          <a:lstStyle/>
          <a:p>
            <a:fld id="{447F247B-B946-4CFE-AAEF-FB3D7519D038}" type="slidenum">
              <a:rPr lang="en-AU" smtClean="0"/>
              <a:t>24</a:t>
            </a:fld>
            <a:endParaRPr lang="en-AU"/>
          </a:p>
        </p:txBody>
      </p:sp>
    </p:spTree>
    <p:extLst>
      <p:ext uri="{BB962C8B-B14F-4D97-AF65-F5344CB8AC3E}">
        <p14:creationId xmlns:p14="http://schemas.microsoft.com/office/powerpoint/2010/main" val="828789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47F247B-B946-4CFE-AAEF-FB3D7519D038}" type="slidenum">
              <a:rPr lang="en-AU" smtClean="0"/>
              <a:t>3</a:t>
            </a:fld>
            <a:endParaRPr lang="en-AU"/>
          </a:p>
        </p:txBody>
      </p:sp>
    </p:spTree>
    <p:extLst>
      <p:ext uri="{BB962C8B-B14F-4D97-AF65-F5344CB8AC3E}">
        <p14:creationId xmlns:p14="http://schemas.microsoft.com/office/powerpoint/2010/main" val="1346694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47F247B-B946-4CFE-AAEF-FB3D7519D038}" type="slidenum">
              <a:rPr lang="en-AU" smtClean="0"/>
              <a:t>4</a:t>
            </a:fld>
            <a:endParaRPr lang="en-AU"/>
          </a:p>
        </p:txBody>
      </p:sp>
    </p:spTree>
    <p:extLst>
      <p:ext uri="{BB962C8B-B14F-4D97-AF65-F5344CB8AC3E}">
        <p14:creationId xmlns:p14="http://schemas.microsoft.com/office/powerpoint/2010/main" val="752906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47F247B-B946-4CFE-AAEF-FB3D7519D038}" type="slidenum">
              <a:rPr lang="en-AU" smtClean="0"/>
              <a:t>5</a:t>
            </a:fld>
            <a:endParaRPr lang="en-AU"/>
          </a:p>
        </p:txBody>
      </p:sp>
    </p:spTree>
    <p:extLst>
      <p:ext uri="{BB962C8B-B14F-4D97-AF65-F5344CB8AC3E}">
        <p14:creationId xmlns:p14="http://schemas.microsoft.com/office/powerpoint/2010/main" val="3286341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47F247B-B946-4CFE-AAEF-FB3D7519D038}" type="slidenum">
              <a:rPr lang="en-AU" smtClean="0"/>
              <a:t>6</a:t>
            </a:fld>
            <a:endParaRPr lang="en-AU"/>
          </a:p>
        </p:txBody>
      </p:sp>
    </p:spTree>
    <p:extLst>
      <p:ext uri="{BB962C8B-B14F-4D97-AF65-F5344CB8AC3E}">
        <p14:creationId xmlns:p14="http://schemas.microsoft.com/office/powerpoint/2010/main" val="242610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47F247B-B946-4CFE-AAEF-FB3D7519D038}" type="slidenum">
              <a:rPr lang="en-AU" smtClean="0"/>
              <a:t>7</a:t>
            </a:fld>
            <a:endParaRPr lang="en-AU"/>
          </a:p>
        </p:txBody>
      </p:sp>
    </p:spTree>
    <p:extLst>
      <p:ext uri="{BB962C8B-B14F-4D97-AF65-F5344CB8AC3E}">
        <p14:creationId xmlns:p14="http://schemas.microsoft.com/office/powerpoint/2010/main" val="1089252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47F247B-B946-4CFE-AAEF-FB3D7519D038}" type="slidenum">
              <a:rPr lang="en-AU" smtClean="0"/>
              <a:t>8</a:t>
            </a:fld>
            <a:endParaRPr lang="en-AU"/>
          </a:p>
        </p:txBody>
      </p:sp>
    </p:spTree>
    <p:extLst>
      <p:ext uri="{BB962C8B-B14F-4D97-AF65-F5344CB8AC3E}">
        <p14:creationId xmlns:p14="http://schemas.microsoft.com/office/powerpoint/2010/main" val="1361610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47F247B-B946-4CFE-AAEF-FB3D7519D038}" type="slidenum">
              <a:rPr lang="en-AU" smtClean="0"/>
              <a:t>9</a:t>
            </a:fld>
            <a:endParaRPr lang="en-AU"/>
          </a:p>
        </p:txBody>
      </p:sp>
    </p:spTree>
    <p:extLst>
      <p:ext uri="{BB962C8B-B14F-4D97-AF65-F5344CB8AC3E}">
        <p14:creationId xmlns:p14="http://schemas.microsoft.com/office/powerpoint/2010/main" val="1686521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2FCBBE1D-2473-4474-9F58-C9454F4E7F19}" type="datetimeFigureOut">
              <a:rPr lang="en-US" smtClean="0"/>
              <a:t>10/7/2019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2FCBBE1D-2473-4474-9F58-C9454F4E7F19}" type="datetimeFigureOut">
              <a:rPr lang="en-US" smtClean="0"/>
              <a:t>10/7/2019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2FCBBE1D-2473-4474-9F58-C9454F4E7F19}" type="datetimeFigureOut">
              <a:rPr lang="en-US" smtClean="0"/>
              <a:t>10/7/2019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2FCBBE1D-2473-4474-9F58-C9454F4E7F19}" type="datetimeFigureOut">
              <a:rPr lang="en-US" smtClean="0"/>
              <a:t>10/7/2019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BBE1D-2473-4474-9F58-C9454F4E7F19}" type="datetimeFigureOut">
              <a:rPr lang="en-US" smtClean="0"/>
              <a:t>10/7/2019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2FCBBE1D-2473-4474-9F58-C9454F4E7F19}" type="datetimeFigureOut">
              <a:rPr lang="en-US" smtClean="0"/>
              <a:t>10/7/2019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2FCBBE1D-2473-4474-9F58-C9454F4E7F19}" type="datetimeFigureOut">
              <a:rPr lang="en-US" smtClean="0"/>
              <a:t>10/7/2019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2FCBBE1D-2473-4474-9F58-C9454F4E7F19}" type="datetimeFigureOut">
              <a:rPr lang="en-US" smtClean="0"/>
              <a:t>10/7/2019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CBBE1D-2473-4474-9F58-C9454F4E7F19}" type="datetimeFigureOut">
              <a:rPr lang="en-US" smtClean="0"/>
              <a:t>10/7/2019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CBBE1D-2473-4474-9F58-C9454F4E7F19}" type="datetimeFigureOut">
              <a:rPr lang="en-US" smtClean="0"/>
              <a:t>10/7/2019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CBBE1D-2473-4474-9F58-C9454F4E7F19}" type="datetimeFigureOut">
              <a:rPr lang="en-US" smtClean="0"/>
              <a:t>10/7/2019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5BC2E74-6F44-4026-8C5B-3E3F410EEAE5}" type="slidenum">
              <a:rPr lang="en-AU" smtClean="0"/>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CBBE1D-2473-4474-9F58-C9454F4E7F19}" type="datetimeFigureOut">
              <a:rPr lang="en-US" smtClean="0"/>
              <a:t>10/7/2019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BC2E74-6F44-4026-8C5B-3E3F410EEAE5}"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8" Type="http://schemas.openxmlformats.org/officeDocument/2006/relationships/image" Target="cid:954e4dca-379e-436e-9f0d-584a7322a88e@ausprd01.prod.outlook.com" TargetMode="External"/><Relationship Id="rId13" Type="http://schemas.openxmlformats.org/officeDocument/2006/relationships/image" Target="../media/image2.jpeg"/><Relationship Id="rId3" Type="http://schemas.openxmlformats.org/officeDocument/2006/relationships/image" Target="../media/image6.jpeg"/><Relationship Id="rId7" Type="http://schemas.openxmlformats.org/officeDocument/2006/relationships/image" Target="../media/image8.jpeg"/><Relationship Id="rId12" Type="http://schemas.openxmlformats.org/officeDocument/2006/relationships/image" Target="cid:5ecddb43-75eb-44e1-9e90-07b48b817920@ausprd01.prod.outlook.com"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cid:59bde48a-49fb-4b7c-b770-da67088fb026@ausprd01.prod.outlook.com" TargetMode="External"/><Relationship Id="rId11" Type="http://schemas.openxmlformats.org/officeDocument/2006/relationships/image" Target="../media/image10.jpeg"/><Relationship Id="rId5" Type="http://schemas.openxmlformats.org/officeDocument/2006/relationships/image" Target="../media/image7.jpeg"/><Relationship Id="rId10" Type="http://schemas.openxmlformats.org/officeDocument/2006/relationships/image" Target="cid:985b46b0-f0c9-464e-a729-cc5d5f09baef@ausprd01.prod.outlook.com" TargetMode="External"/><Relationship Id="rId4" Type="http://schemas.openxmlformats.org/officeDocument/2006/relationships/image" Target="cid:842763c4-ceff-4dd7-9b11-ccbdd216fc4b@ausprd01.prod.outlook.com" TargetMode="External"/><Relationship Id="rId9"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M_Logo_RGB_090508.jpg"/>
          <p:cNvPicPr>
            <a:picLocks noGrp="1" noChangeAspect="1"/>
          </p:cNvPicPr>
          <p:nvPr isPhoto="1"/>
        </p:nvPicPr>
        <p:blipFill>
          <a:blip r:embed="rId3" cstate="print">
            <a:lum/>
          </a:blip>
          <a:stretch>
            <a:fillRect/>
          </a:stretch>
        </p:blipFill>
        <p:spPr>
          <a:xfrm>
            <a:off x="1285852" y="1071546"/>
            <a:ext cx="6786578" cy="3210662"/>
          </a:xfrm>
          <a:prstGeom prst="rect">
            <a:avLst/>
          </a:prstGeom>
          <a:noFill/>
          <a:ln>
            <a:noFill/>
          </a:ln>
        </p:spPr>
      </p:pic>
      <p:pic>
        <p:nvPicPr>
          <p:cNvPr id="3" name="Picture 2" descr="MAM_wave_1_PMS267_rgb.jpg"/>
          <p:cNvPicPr>
            <a:picLocks noChangeAspect="1"/>
          </p:cNvPicPr>
          <p:nvPr/>
        </p:nvPicPr>
        <p:blipFill>
          <a:blip r:embed="rId4" cstate="print"/>
          <a:stretch>
            <a:fillRect/>
          </a:stretch>
        </p:blipFill>
        <p:spPr>
          <a:xfrm>
            <a:off x="0" y="5214950"/>
            <a:ext cx="9144000" cy="16430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3"/>
            <a:ext cx="7772400" cy="648072"/>
          </a:xfrm>
        </p:spPr>
        <p:txBody>
          <a:bodyPr>
            <a:normAutofit/>
          </a:bodyPr>
          <a:lstStyle/>
          <a:p>
            <a:endParaRPr lang="en-AU" sz="3200" dirty="0"/>
          </a:p>
        </p:txBody>
      </p:sp>
      <p:sp>
        <p:nvSpPr>
          <p:cNvPr id="3" name="Subtitle 2"/>
          <p:cNvSpPr>
            <a:spLocks noGrp="1"/>
          </p:cNvSpPr>
          <p:nvPr>
            <p:ph type="subTitle" idx="1"/>
          </p:nvPr>
        </p:nvSpPr>
        <p:spPr>
          <a:xfrm>
            <a:off x="971600" y="980728"/>
            <a:ext cx="7344816" cy="4608512"/>
          </a:xfrm>
        </p:spPr>
        <p:txBody>
          <a:bodyPr>
            <a:normAutofit fontScale="70000" lnSpcReduction="20000"/>
          </a:bodyPr>
          <a:lstStyle/>
          <a:p>
            <a:pPr algn="l"/>
            <a:r>
              <a:rPr lang="en-AU" dirty="0"/>
              <a:t>Guiding, foundational, working document with scope to contextualise in own setting.</a:t>
            </a:r>
          </a:p>
          <a:p>
            <a:pPr algn="l"/>
            <a:r>
              <a:rPr lang="en-AU" u="sng" dirty="0"/>
              <a:t>Structure of the document: </a:t>
            </a:r>
          </a:p>
          <a:p>
            <a:pPr algn="l">
              <a:buFont typeface="+mj-lt"/>
              <a:buAutoNum type="arabicPeriod"/>
            </a:pPr>
            <a:r>
              <a:rPr lang="en-AU" dirty="0"/>
              <a:t>Context MAM/MAE Strategic Intentions</a:t>
            </a:r>
          </a:p>
          <a:p>
            <a:pPr algn="l">
              <a:buFont typeface="+mj-lt"/>
              <a:buAutoNum type="arabicPeriod"/>
            </a:pPr>
            <a:r>
              <a:rPr lang="en-AU" dirty="0"/>
              <a:t>Preamble, context of Mary Aikenhead Ministries: Enduring, Expressive and Evolving stories</a:t>
            </a:r>
          </a:p>
          <a:p>
            <a:pPr algn="l">
              <a:buFont typeface="+mj-lt"/>
              <a:buAutoNum type="arabicPeriod"/>
            </a:pPr>
            <a:r>
              <a:rPr lang="en-AU" dirty="0"/>
              <a:t>Catholic Nature of MAM Schools, reference to Church documents</a:t>
            </a:r>
          </a:p>
          <a:p>
            <a:pPr algn="l">
              <a:buFont typeface="+mj-lt"/>
              <a:buAutoNum type="arabicPeriod"/>
            </a:pPr>
            <a:r>
              <a:rPr lang="en-AU" dirty="0"/>
              <a:t>Overarching Statement: : ‘Love of Christ impels’, strong notion of Stewardship</a:t>
            </a:r>
          </a:p>
          <a:p>
            <a:pPr algn="l">
              <a:buFont typeface="+mj-lt"/>
              <a:buAutoNum type="arabicPeriod"/>
            </a:pPr>
            <a:r>
              <a:rPr lang="en-AU" dirty="0"/>
              <a:t>Contemporary Indicators X 5. these are the cultural characteristics, they are inter related and underpinned by the MAM Values of Love, Justice, Compassion and Hope </a:t>
            </a:r>
          </a:p>
          <a:p>
            <a:pPr marL="457200" indent="-457200" algn="l">
              <a:buFont typeface="Arial" panose="020B0604020202020204" pitchFamily="34" charset="0"/>
              <a:buChar char="•"/>
            </a:pPr>
            <a:endParaRPr lang="en-AU" dirty="0"/>
          </a:p>
        </p:txBody>
      </p:sp>
      <p:pic>
        <p:nvPicPr>
          <p:cNvPr id="4" name="Picture 3" descr="MAM_wave_1_PMS267_rgb.jpg"/>
          <p:cNvPicPr>
            <a:picLocks noChangeAspect="1"/>
          </p:cNvPicPr>
          <p:nvPr/>
        </p:nvPicPr>
        <p:blipFill>
          <a:blip r:embed="rId3"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2808397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3"/>
            <a:ext cx="7772400" cy="648072"/>
          </a:xfrm>
        </p:spPr>
        <p:txBody>
          <a:bodyPr>
            <a:normAutofit/>
          </a:bodyPr>
          <a:lstStyle/>
          <a:p>
            <a:endParaRPr lang="en-AU" sz="3200" dirty="0"/>
          </a:p>
        </p:txBody>
      </p:sp>
      <p:sp>
        <p:nvSpPr>
          <p:cNvPr id="3" name="Subtitle 2"/>
          <p:cNvSpPr>
            <a:spLocks noGrp="1"/>
          </p:cNvSpPr>
          <p:nvPr>
            <p:ph type="subTitle" idx="1"/>
          </p:nvPr>
        </p:nvSpPr>
        <p:spPr>
          <a:xfrm>
            <a:off x="899592" y="1340768"/>
            <a:ext cx="7416824" cy="4248472"/>
          </a:xfrm>
        </p:spPr>
        <p:txBody>
          <a:bodyPr>
            <a:normAutofit fontScale="70000" lnSpcReduction="20000"/>
          </a:bodyPr>
          <a:lstStyle/>
          <a:p>
            <a:pPr algn="l"/>
            <a:r>
              <a:rPr lang="en-AU" b="1" i="1" dirty="0"/>
              <a:t>Catholic colleges under the stewardship of Mary Aikenhead will be known through</a:t>
            </a:r>
            <a:r>
              <a:rPr lang="en-AU" i="1" dirty="0"/>
              <a:t>.. </a:t>
            </a:r>
            <a:r>
              <a:rPr lang="en-AU" dirty="0"/>
              <a:t>Cultural characteristics. </a:t>
            </a:r>
          </a:p>
          <a:p>
            <a:pPr algn="l"/>
            <a:endParaRPr lang="en-AU" dirty="0"/>
          </a:p>
          <a:p>
            <a:pPr algn="l"/>
            <a:r>
              <a:rPr lang="en-AU" b="1" i="1" dirty="0"/>
              <a:t>Catholic colleges under the stewardship of Mary Aikenhead Ministries may evidence this by</a:t>
            </a:r>
            <a:r>
              <a:rPr lang="en-AU" i="1" dirty="0"/>
              <a:t>…</a:t>
            </a:r>
            <a:r>
              <a:rPr lang="en-AU" dirty="0"/>
              <a:t>Evidential characteristics. </a:t>
            </a:r>
          </a:p>
          <a:p>
            <a:pPr algn="l"/>
            <a:endParaRPr lang="en-AU" dirty="0"/>
          </a:p>
          <a:p>
            <a:pPr algn="l"/>
            <a:r>
              <a:rPr lang="en-AU" dirty="0"/>
              <a:t>Enlivening the Mission: journey in growth, journey in collective formation, alignment of our organisation, continual prophetic responses to the signs of the times. About ‘bringing to each person the love tenderness and concern of Christ for those in need.’</a:t>
            </a:r>
          </a:p>
          <a:p>
            <a:pPr marL="457200" indent="-457200" algn="l">
              <a:buFont typeface="Arial" panose="020B0604020202020204" pitchFamily="34" charset="0"/>
              <a:buChar char="•"/>
            </a:pPr>
            <a:endParaRPr lang="en-AU" dirty="0"/>
          </a:p>
        </p:txBody>
      </p:sp>
      <p:pic>
        <p:nvPicPr>
          <p:cNvPr id="4" name="Picture 3" descr="MAM_wave_1_PMS267_rgb.jpg"/>
          <p:cNvPicPr>
            <a:picLocks noChangeAspect="1"/>
          </p:cNvPicPr>
          <p:nvPr/>
        </p:nvPicPr>
        <p:blipFill>
          <a:blip r:embed="rId3"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2614807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3"/>
            <a:ext cx="7772400" cy="648072"/>
          </a:xfrm>
        </p:spPr>
        <p:txBody>
          <a:bodyPr>
            <a:normAutofit/>
          </a:bodyPr>
          <a:lstStyle/>
          <a:p>
            <a:endParaRPr lang="en-AU" sz="3200" dirty="0"/>
          </a:p>
        </p:txBody>
      </p:sp>
      <p:sp>
        <p:nvSpPr>
          <p:cNvPr id="3" name="Subtitle 2"/>
          <p:cNvSpPr>
            <a:spLocks noGrp="1"/>
          </p:cNvSpPr>
          <p:nvPr>
            <p:ph type="subTitle" idx="1"/>
          </p:nvPr>
        </p:nvSpPr>
        <p:spPr>
          <a:xfrm>
            <a:off x="899592" y="1124745"/>
            <a:ext cx="7416824" cy="4248471"/>
          </a:xfrm>
        </p:spPr>
        <p:txBody>
          <a:bodyPr>
            <a:normAutofit fontScale="62500" lnSpcReduction="20000"/>
          </a:bodyPr>
          <a:lstStyle/>
          <a:p>
            <a:pPr algn="l"/>
            <a:r>
              <a:rPr lang="en-US" sz="4000" b="1" dirty="0">
                <a:solidFill>
                  <a:srgbClr val="660066"/>
                </a:solidFill>
                <a:cs typeface="Arial"/>
              </a:rPr>
              <a:t>THE ENDURING STORY</a:t>
            </a:r>
            <a:br>
              <a:rPr lang="en-US" sz="4000" b="1" dirty="0">
                <a:solidFill>
                  <a:srgbClr val="660066"/>
                </a:solidFill>
                <a:cs typeface="Arial"/>
              </a:rPr>
            </a:br>
            <a:br>
              <a:rPr lang="en-US" sz="4000" b="1" dirty="0">
                <a:solidFill>
                  <a:srgbClr val="660066"/>
                </a:solidFill>
                <a:cs typeface="Arial"/>
              </a:rPr>
            </a:br>
            <a:r>
              <a:rPr lang="en-US" dirty="0">
                <a:cs typeface="Arial"/>
              </a:rPr>
              <a:t>Jesus, his life, ministry and the values of the Gospel</a:t>
            </a:r>
            <a:br>
              <a:rPr lang="en-US" sz="2400" dirty="0">
                <a:cs typeface="Arial"/>
              </a:rPr>
            </a:br>
            <a:br>
              <a:rPr lang="en-US" sz="4000" b="1" dirty="0">
                <a:solidFill>
                  <a:srgbClr val="660066"/>
                </a:solidFill>
                <a:cs typeface="Arial"/>
              </a:rPr>
            </a:br>
            <a:r>
              <a:rPr lang="en-US" sz="4000" b="1" dirty="0">
                <a:solidFill>
                  <a:srgbClr val="660066"/>
                </a:solidFill>
                <a:cs typeface="Arial"/>
              </a:rPr>
              <a:t>THE EXPRESSIVE STORY</a:t>
            </a:r>
            <a:br>
              <a:rPr lang="en-US" sz="4000" b="1" dirty="0">
                <a:solidFill>
                  <a:srgbClr val="660066"/>
                </a:solidFill>
                <a:cs typeface="Arial"/>
              </a:rPr>
            </a:br>
            <a:br>
              <a:rPr lang="en-US" sz="4000" b="1" dirty="0">
                <a:solidFill>
                  <a:srgbClr val="660066"/>
                </a:solidFill>
                <a:cs typeface="Arial"/>
              </a:rPr>
            </a:br>
            <a:r>
              <a:rPr lang="en-US" dirty="0">
                <a:cs typeface="Arial"/>
              </a:rPr>
              <a:t>How the enduring story and these values are given expression in the prophetic response of Venerable Mary Aikenhead and the Congregation through their charism, ministry and tradition </a:t>
            </a:r>
            <a:br>
              <a:rPr lang="en-US" sz="2400" dirty="0">
                <a:cs typeface="Arial"/>
              </a:rPr>
            </a:br>
            <a:br>
              <a:rPr lang="en-US" sz="2400" dirty="0">
                <a:cs typeface="Arial"/>
              </a:rPr>
            </a:br>
            <a:r>
              <a:rPr lang="en-US" sz="4000" b="1" dirty="0">
                <a:solidFill>
                  <a:srgbClr val="660066"/>
                </a:solidFill>
                <a:cs typeface="Arial"/>
              </a:rPr>
              <a:t>THE EVOLVING STORY</a:t>
            </a:r>
            <a:br>
              <a:rPr lang="en-US" sz="4000" b="1" dirty="0">
                <a:solidFill>
                  <a:srgbClr val="660066"/>
                </a:solidFill>
                <a:cs typeface="Arial"/>
              </a:rPr>
            </a:br>
            <a:br>
              <a:rPr lang="en-US" sz="2400" dirty="0">
                <a:cs typeface="Arial"/>
              </a:rPr>
            </a:br>
            <a:r>
              <a:rPr lang="en-US" dirty="0">
                <a:cs typeface="Arial"/>
              </a:rPr>
              <a:t>How we today work with these legacies in an interpretive manner that carries our faith, spirituality, and tradition purposefully forward to meet the challenges revealed in the signs of the times</a:t>
            </a:r>
            <a:endParaRPr lang="en-AU" dirty="0"/>
          </a:p>
          <a:p>
            <a:pPr marL="457200" indent="-457200" algn="l">
              <a:buFont typeface="Arial" panose="020B0604020202020204" pitchFamily="34" charset="0"/>
              <a:buChar char="•"/>
            </a:pPr>
            <a:endParaRPr lang="en-AU" dirty="0"/>
          </a:p>
        </p:txBody>
      </p:sp>
      <p:pic>
        <p:nvPicPr>
          <p:cNvPr id="4" name="Picture 3" descr="MAM_wave_1_PMS267_rgb.jpg"/>
          <p:cNvPicPr>
            <a:picLocks noChangeAspect="1"/>
          </p:cNvPicPr>
          <p:nvPr/>
        </p:nvPicPr>
        <p:blipFill>
          <a:blip r:embed="rId3"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4025637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3"/>
            <a:ext cx="7772400" cy="648072"/>
          </a:xfrm>
        </p:spPr>
        <p:txBody>
          <a:bodyPr>
            <a:normAutofit/>
          </a:bodyPr>
          <a:lstStyle/>
          <a:p>
            <a:endParaRPr lang="en-AU" sz="3200" dirty="0"/>
          </a:p>
        </p:txBody>
      </p:sp>
      <p:pic>
        <p:nvPicPr>
          <p:cNvPr id="4" name="Picture 3" descr="MAM_wave_1_PMS267_rgb.jpg"/>
          <p:cNvPicPr>
            <a:picLocks noChangeAspect="1"/>
          </p:cNvPicPr>
          <p:nvPr/>
        </p:nvPicPr>
        <p:blipFill>
          <a:blip r:embed="rId3" cstate="print"/>
          <a:stretch>
            <a:fillRect/>
          </a:stretch>
        </p:blipFill>
        <p:spPr>
          <a:xfrm>
            <a:off x="0" y="5214950"/>
            <a:ext cx="9144000" cy="1643050"/>
          </a:xfrm>
          <a:prstGeom prst="rect">
            <a:avLst/>
          </a:prstGeom>
        </p:spPr>
      </p:pic>
      <p:graphicFrame>
        <p:nvGraphicFramePr>
          <p:cNvPr id="5" name="Table 4">
            <a:extLst>
              <a:ext uri="{FF2B5EF4-FFF2-40B4-BE49-F238E27FC236}">
                <a16:creationId xmlns:a16="http://schemas.microsoft.com/office/drawing/2014/main" id="{BC4B17D6-C469-4C31-A2B8-36CD3EAA8904}"/>
              </a:ext>
            </a:extLst>
          </p:cNvPr>
          <p:cNvGraphicFramePr>
            <a:graphicFrameLocks noGrp="1"/>
          </p:cNvGraphicFramePr>
          <p:nvPr>
            <p:extLst>
              <p:ext uri="{D42A27DB-BD31-4B8C-83A1-F6EECF244321}">
                <p14:modId xmlns:p14="http://schemas.microsoft.com/office/powerpoint/2010/main" val="324871496"/>
              </p:ext>
            </p:extLst>
          </p:nvPr>
        </p:nvGraphicFramePr>
        <p:xfrm>
          <a:off x="0" y="-99392"/>
          <a:ext cx="9324528" cy="7418322"/>
        </p:xfrm>
        <a:graphic>
          <a:graphicData uri="http://schemas.openxmlformats.org/drawingml/2006/table">
            <a:tbl>
              <a:tblPr firstRow="1" firstCol="1" bandRow="1">
                <a:tableStyleId>{5C22544A-7EE6-4342-B048-85BDC9FD1C3A}</a:tableStyleId>
              </a:tblPr>
              <a:tblGrid>
                <a:gridCol w="1291402">
                  <a:extLst>
                    <a:ext uri="{9D8B030D-6E8A-4147-A177-3AD203B41FA5}">
                      <a16:colId xmlns:a16="http://schemas.microsoft.com/office/drawing/2014/main" val="2581090586"/>
                    </a:ext>
                  </a:extLst>
                </a:gridCol>
                <a:gridCol w="8033126">
                  <a:extLst>
                    <a:ext uri="{9D8B030D-6E8A-4147-A177-3AD203B41FA5}">
                      <a16:colId xmlns:a16="http://schemas.microsoft.com/office/drawing/2014/main" val="3065042509"/>
                    </a:ext>
                  </a:extLst>
                </a:gridCol>
              </a:tblGrid>
              <a:tr h="1124040">
                <a:tc>
                  <a:txBody>
                    <a:bodyPr/>
                    <a:lstStyle/>
                    <a:p>
                      <a:pPr>
                        <a:spcAft>
                          <a:spcPts val="0"/>
                        </a:spcAft>
                      </a:pPr>
                      <a:r>
                        <a:rPr lang="en-US" sz="1500" kern="1200" dirty="0">
                          <a:effectLst/>
                        </a:rPr>
                        <a:t>The love of Christ impels us</a:t>
                      </a:r>
                      <a:endParaRPr lang="en-AU" sz="900" dirty="0">
                        <a:effectLst/>
                      </a:endParaRPr>
                    </a:p>
                    <a:p>
                      <a:pPr>
                        <a:spcAft>
                          <a:spcPts val="0"/>
                        </a:spcAft>
                      </a:pPr>
                      <a:r>
                        <a:rPr lang="en-US" sz="1800" kern="1200" dirty="0">
                          <a:effectLst/>
                        </a:rPr>
                        <a:t> </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210" marR="57210" marT="0" marB="0"/>
                </a:tc>
                <a:tc>
                  <a:txBody>
                    <a:bodyPr/>
                    <a:lstStyle/>
                    <a:p>
                      <a:pPr marL="342900" lvl="0" indent="-342900">
                        <a:spcAft>
                          <a:spcPts val="0"/>
                        </a:spcAft>
                        <a:buClr>
                          <a:srgbClr val="000000"/>
                        </a:buClr>
                        <a:buFont typeface="Perpetua" panose="02020502060401020303" pitchFamily="18" charset="0"/>
                        <a:buChar char="-"/>
                      </a:pPr>
                      <a:r>
                        <a:rPr lang="en-US" sz="1200" kern="1200" dirty="0">
                          <a:effectLst/>
                        </a:rPr>
                        <a:t>A source of witness</a:t>
                      </a:r>
                      <a:endParaRPr lang="en-AU" sz="1000" dirty="0">
                        <a:effectLst/>
                      </a:endParaRPr>
                    </a:p>
                    <a:p>
                      <a:pPr marL="342900" lvl="0" indent="-342900">
                        <a:spcAft>
                          <a:spcPts val="0"/>
                        </a:spcAft>
                        <a:buClr>
                          <a:srgbClr val="000000"/>
                        </a:buClr>
                        <a:buFont typeface="Perpetua" panose="02020502060401020303" pitchFamily="18" charset="0"/>
                        <a:buChar char="-"/>
                      </a:pPr>
                      <a:r>
                        <a:rPr lang="en-US" sz="1200" kern="1200" dirty="0">
                          <a:effectLst/>
                        </a:rPr>
                        <a:t>A call to action</a:t>
                      </a:r>
                      <a:endParaRPr lang="en-AU" sz="1000" dirty="0">
                        <a:effectLst/>
                      </a:endParaRPr>
                    </a:p>
                    <a:p>
                      <a:pPr marL="342900" lvl="0" indent="-342900">
                        <a:spcAft>
                          <a:spcPts val="0"/>
                        </a:spcAft>
                        <a:buClr>
                          <a:srgbClr val="000000"/>
                        </a:buClr>
                        <a:buFont typeface="Perpetua" panose="02020502060401020303" pitchFamily="18" charset="0"/>
                        <a:buChar char="-"/>
                      </a:pPr>
                      <a:r>
                        <a:rPr lang="en-US" sz="1200" kern="1200" dirty="0">
                          <a:effectLst/>
                        </a:rPr>
                        <a:t>Experiencing the love of Christ in all structures, processes, programs, relationships and actions</a:t>
                      </a:r>
                      <a:endParaRPr lang="en-AU" sz="1000" dirty="0">
                        <a:effectLst/>
                      </a:endParaRPr>
                    </a:p>
                    <a:p>
                      <a:pPr marL="457200">
                        <a:spcAft>
                          <a:spcPts val="0"/>
                        </a:spcAft>
                      </a:pPr>
                      <a:r>
                        <a:rPr lang="en-US" sz="1300" kern="1200" dirty="0">
                          <a:effectLst/>
                        </a:rPr>
                        <a:t> </a:t>
                      </a:r>
                      <a:endParaRPr lang="en-AU" sz="1000" dirty="0">
                        <a:effectLst/>
                        <a:latin typeface="Times New Roman" panose="02020603050405020304" pitchFamily="18" charset="0"/>
                        <a:ea typeface="Times New Roman" panose="02020603050405020304" pitchFamily="18" charset="0"/>
                      </a:endParaRPr>
                    </a:p>
                  </a:txBody>
                  <a:tcPr marL="57210" marR="57210" marT="0" marB="0"/>
                </a:tc>
                <a:extLst>
                  <a:ext uri="{0D108BD9-81ED-4DB2-BD59-A6C34878D82A}">
                    <a16:rowId xmlns:a16="http://schemas.microsoft.com/office/drawing/2014/main" val="474261990"/>
                  </a:ext>
                </a:extLst>
              </a:tr>
              <a:tr h="1328439">
                <a:tc>
                  <a:txBody>
                    <a:bodyPr/>
                    <a:lstStyle/>
                    <a:p>
                      <a:pPr>
                        <a:spcAft>
                          <a:spcPts val="0"/>
                        </a:spcAft>
                      </a:pPr>
                      <a:r>
                        <a:rPr lang="en-US" sz="1500" kern="1200" dirty="0">
                          <a:effectLst/>
                        </a:rPr>
                        <a:t>Preferential option for the poor</a:t>
                      </a:r>
                      <a:endParaRPr lang="en-AU" sz="900" dirty="0">
                        <a:effectLst/>
                      </a:endParaRPr>
                    </a:p>
                    <a:p>
                      <a:pPr>
                        <a:spcAft>
                          <a:spcPts val="0"/>
                        </a:spcAft>
                      </a:pPr>
                      <a:r>
                        <a:rPr lang="en-US" sz="1300" kern="1200" dirty="0">
                          <a:effectLst/>
                        </a:rPr>
                        <a:t>Social action and justice</a:t>
                      </a:r>
                      <a:endParaRPr lang="en-AU" sz="900" dirty="0">
                        <a:effectLst/>
                      </a:endParaRPr>
                    </a:p>
                    <a:p>
                      <a:pPr>
                        <a:spcAft>
                          <a:spcPts val="0"/>
                        </a:spcAft>
                      </a:pPr>
                      <a:r>
                        <a:rPr lang="en-US" sz="1500" kern="1200" dirty="0">
                          <a:effectLst/>
                        </a:rPr>
                        <a:t> </a:t>
                      </a:r>
                      <a:endParaRPr lang="en-AU" sz="900" dirty="0">
                        <a:effectLst/>
                        <a:latin typeface="Calibri" panose="020F0502020204030204" pitchFamily="34" charset="0"/>
                        <a:ea typeface="Times New Roman" panose="02020603050405020304" pitchFamily="18" charset="0"/>
                      </a:endParaRPr>
                    </a:p>
                  </a:txBody>
                  <a:tcPr marL="57210" marR="57210" marT="0" marB="0"/>
                </a:tc>
                <a:tc>
                  <a:txBody>
                    <a:bodyPr/>
                    <a:lstStyle/>
                    <a:p>
                      <a:pPr marL="342900" lvl="0" indent="-342900">
                        <a:spcAft>
                          <a:spcPts val="0"/>
                        </a:spcAft>
                        <a:buClr>
                          <a:srgbClr val="000000"/>
                        </a:buClr>
                        <a:buFont typeface="Perpetua" panose="02020502060401020303" pitchFamily="18" charset="0"/>
                        <a:buChar char="-"/>
                      </a:pPr>
                      <a:r>
                        <a:rPr lang="en-US" sz="1200" kern="1200" dirty="0">
                          <a:effectLst/>
                        </a:rPr>
                        <a:t>Preferential option for the poor and vulnerable</a:t>
                      </a:r>
                      <a:endParaRPr lang="en-AU" sz="1000" dirty="0">
                        <a:effectLst/>
                      </a:endParaRPr>
                    </a:p>
                    <a:p>
                      <a:pPr marL="342900" lvl="0" indent="-342900">
                        <a:spcAft>
                          <a:spcPts val="0"/>
                        </a:spcAft>
                        <a:buClr>
                          <a:srgbClr val="000000"/>
                        </a:buClr>
                        <a:buFont typeface="Perpetua" panose="02020502060401020303" pitchFamily="18" charset="0"/>
                        <a:buChar char="-"/>
                      </a:pPr>
                      <a:r>
                        <a:rPr lang="en-US" sz="1200" kern="1200" dirty="0">
                          <a:effectLst/>
                        </a:rPr>
                        <a:t>Rigorous and vigorous advocacy for justice</a:t>
                      </a:r>
                      <a:endParaRPr lang="en-AU" sz="1000" dirty="0">
                        <a:effectLst/>
                      </a:endParaRPr>
                    </a:p>
                    <a:p>
                      <a:pPr marL="342900" lvl="0" indent="-342900">
                        <a:spcAft>
                          <a:spcPts val="0"/>
                        </a:spcAft>
                        <a:buClr>
                          <a:srgbClr val="000000"/>
                        </a:buClr>
                        <a:buFont typeface="Perpetua" panose="02020502060401020303" pitchFamily="18" charset="0"/>
                        <a:buChar char="-"/>
                      </a:pPr>
                      <a:r>
                        <a:rPr lang="en-US" sz="1200" kern="1200" dirty="0">
                          <a:effectLst/>
                        </a:rPr>
                        <a:t>Promoting opportunities for hope</a:t>
                      </a:r>
                      <a:endParaRPr lang="en-AU" sz="1000" dirty="0">
                        <a:effectLst/>
                      </a:endParaRPr>
                    </a:p>
                    <a:p>
                      <a:pPr marL="457200">
                        <a:spcAft>
                          <a:spcPts val="0"/>
                        </a:spcAft>
                      </a:pPr>
                      <a:r>
                        <a:rPr lang="en-US" sz="1300" kern="1200" dirty="0">
                          <a:effectLst/>
                        </a:rPr>
                        <a:t> </a:t>
                      </a:r>
                      <a:endParaRPr lang="en-AU" sz="1000" dirty="0">
                        <a:effectLst/>
                        <a:latin typeface="Times New Roman" panose="02020603050405020304" pitchFamily="18" charset="0"/>
                        <a:ea typeface="Times New Roman" panose="02020603050405020304" pitchFamily="18" charset="0"/>
                      </a:endParaRPr>
                    </a:p>
                  </a:txBody>
                  <a:tcPr marL="57210" marR="57210" marT="0" marB="0"/>
                </a:tc>
                <a:extLst>
                  <a:ext uri="{0D108BD9-81ED-4DB2-BD59-A6C34878D82A}">
                    <a16:rowId xmlns:a16="http://schemas.microsoft.com/office/drawing/2014/main" val="4068419929"/>
                  </a:ext>
                </a:extLst>
              </a:tr>
              <a:tr h="1223994">
                <a:tc>
                  <a:txBody>
                    <a:bodyPr/>
                    <a:lstStyle/>
                    <a:p>
                      <a:pPr>
                        <a:spcAft>
                          <a:spcPts val="0"/>
                        </a:spcAft>
                      </a:pPr>
                      <a:r>
                        <a:rPr lang="en-US" sz="1500" kern="1200">
                          <a:effectLst/>
                        </a:rPr>
                        <a:t>Trust in Divine Providence</a:t>
                      </a:r>
                      <a:endParaRPr lang="en-AU" sz="900">
                        <a:effectLst/>
                      </a:endParaRPr>
                    </a:p>
                    <a:p>
                      <a:pPr>
                        <a:spcAft>
                          <a:spcPts val="0"/>
                        </a:spcAft>
                      </a:pPr>
                      <a:r>
                        <a:rPr lang="en-US" sz="1300" kern="1200">
                          <a:effectLst/>
                        </a:rPr>
                        <a:t>A spirituality of possibility</a:t>
                      </a:r>
                      <a:endParaRPr lang="en-AU" sz="900">
                        <a:effectLst/>
                      </a:endParaRPr>
                    </a:p>
                    <a:p>
                      <a:pPr>
                        <a:spcAft>
                          <a:spcPts val="0"/>
                        </a:spcAft>
                      </a:pPr>
                      <a:r>
                        <a:rPr lang="en-US" sz="1800" kern="1200">
                          <a:effectLst/>
                        </a:rPr>
                        <a:t> </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7210" marR="57210" marT="0" marB="0"/>
                </a:tc>
                <a:tc>
                  <a:txBody>
                    <a:bodyPr/>
                    <a:lstStyle/>
                    <a:p>
                      <a:pPr marL="342900" lvl="0" indent="-342900">
                        <a:spcAft>
                          <a:spcPts val="0"/>
                        </a:spcAft>
                        <a:buClr>
                          <a:srgbClr val="000000"/>
                        </a:buClr>
                        <a:buFont typeface="Perpetua" panose="02020502060401020303" pitchFamily="18" charset="0"/>
                        <a:buChar char="-"/>
                      </a:pPr>
                      <a:r>
                        <a:rPr lang="en-US" sz="1200" kern="1200" dirty="0">
                          <a:effectLst/>
                        </a:rPr>
                        <a:t>Deep personal faith and a spirituality of action</a:t>
                      </a:r>
                      <a:endParaRPr lang="en-AU" sz="1000" dirty="0">
                        <a:effectLst/>
                      </a:endParaRPr>
                    </a:p>
                    <a:p>
                      <a:pPr marL="342900" lvl="0" indent="-342900">
                        <a:spcAft>
                          <a:spcPts val="0"/>
                        </a:spcAft>
                        <a:buClr>
                          <a:srgbClr val="000000"/>
                        </a:buClr>
                        <a:buFont typeface="Perpetua" panose="02020502060401020303" pitchFamily="18" charset="0"/>
                        <a:buChar char="-"/>
                      </a:pPr>
                      <a:r>
                        <a:rPr lang="en-US" sz="1200" kern="1200" dirty="0">
                          <a:effectLst/>
                        </a:rPr>
                        <a:t>The immanence of God in our mission</a:t>
                      </a:r>
                      <a:endParaRPr lang="en-AU" sz="1000" dirty="0">
                        <a:effectLst/>
                      </a:endParaRPr>
                    </a:p>
                    <a:p>
                      <a:pPr marL="342900" lvl="0" indent="-342900">
                        <a:spcAft>
                          <a:spcPts val="0"/>
                        </a:spcAft>
                        <a:buClr>
                          <a:srgbClr val="000000"/>
                        </a:buClr>
                        <a:buFont typeface="Perpetua" panose="02020502060401020303" pitchFamily="18" charset="0"/>
                        <a:buChar char="-"/>
                      </a:pPr>
                      <a:r>
                        <a:rPr lang="en-US" sz="1200" kern="1200" dirty="0">
                          <a:effectLst/>
                        </a:rPr>
                        <a:t>The presence of the Divine in each and all</a:t>
                      </a:r>
                      <a:endParaRPr lang="en-AU"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7210" marR="57210" marT="0" marB="0"/>
                </a:tc>
                <a:extLst>
                  <a:ext uri="{0D108BD9-81ED-4DB2-BD59-A6C34878D82A}">
                    <a16:rowId xmlns:a16="http://schemas.microsoft.com/office/drawing/2014/main" val="820008201"/>
                  </a:ext>
                </a:extLst>
              </a:tr>
              <a:tr h="1143075">
                <a:tc>
                  <a:txBody>
                    <a:bodyPr/>
                    <a:lstStyle/>
                    <a:p>
                      <a:pPr>
                        <a:spcAft>
                          <a:spcPts val="0"/>
                        </a:spcAft>
                      </a:pPr>
                      <a:r>
                        <a:rPr lang="en-US" sz="1500" kern="1200">
                          <a:effectLst/>
                        </a:rPr>
                        <a:t>Contemplatives in action</a:t>
                      </a:r>
                      <a:endParaRPr lang="en-AU" sz="900">
                        <a:effectLst/>
                      </a:endParaRPr>
                    </a:p>
                    <a:p>
                      <a:pPr>
                        <a:spcAft>
                          <a:spcPts val="0"/>
                        </a:spcAft>
                      </a:pPr>
                      <a:r>
                        <a:rPr lang="en-US" sz="1300" kern="1200">
                          <a:effectLst/>
                        </a:rPr>
                        <a:t>Learning and teaching</a:t>
                      </a:r>
                      <a:endParaRPr lang="en-AU" sz="900">
                        <a:effectLst/>
                      </a:endParaRPr>
                    </a:p>
                    <a:p>
                      <a:pPr>
                        <a:spcAft>
                          <a:spcPts val="0"/>
                        </a:spcAft>
                      </a:pPr>
                      <a:r>
                        <a:rPr lang="en-US" sz="1800" kern="1200">
                          <a:effectLst/>
                        </a:rPr>
                        <a:t> </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7210" marR="57210" marT="0" marB="0"/>
                </a:tc>
                <a:tc>
                  <a:txBody>
                    <a:bodyPr/>
                    <a:lstStyle/>
                    <a:p>
                      <a:pPr marL="342900" lvl="0" indent="-342900">
                        <a:spcAft>
                          <a:spcPts val="0"/>
                        </a:spcAft>
                        <a:buClr>
                          <a:srgbClr val="000000"/>
                        </a:buClr>
                        <a:buFont typeface="Perpetua" panose="02020502060401020303" pitchFamily="18" charset="0"/>
                        <a:buChar char="-"/>
                      </a:pPr>
                      <a:r>
                        <a:rPr lang="en-US" sz="1200" kern="1200" dirty="0">
                          <a:effectLst/>
                        </a:rPr>
                        <a:t>Ignatian reflection and discernment</a:t>
                      </a:r>
                      <a:endParaRPr lang="en-AU" sz="1000" dirty="0">
                        <a:effectLst/>
                      </a:endParaRPr>
                    </a:p>
                    <a:p>
                      <a:pPr marL="342900" lvl="0" indent="-342900">
                        <a:spcAft>
                          <a:spcPts val="0"/>
                        </a:spcAft>
                        <a:buClr>
                          <a:srgbClr val="000000"/>
                        </a:buClr>
                        <a:buFont typeface="Perpetua" panose="02020502060401020303" pitchFamily="18" charset="0"/>
                        <a:buChar char="-"/>
                      </a:pPr>
                      <a:r>
                        <a:rPr lang="en-US" sz="1200" kern="1200" dirty="0">
                          <a:effectLst/>
                        </a:rPr>
                        <a:t>Relationship between individual God and the world</a:t>
                      </a:r>
                      <a:endParaRPr lang="en-AU" sz="1000" dirty="0">
                        <a:effectLst/>
                      </a:endParaRPr>
                    </a:p>
                    <a:p>
                      <a:pPr marL="342900" lvl="0" indent="-342900">
                        <a:spcAft>
                          <a:spcPts val="0"/>
                        </a:spcAft>
                        <a:buClr>
                          <a:srgbClr val="000000"/>
                        </a:buClr>
                        <a:buFont typeface="Perpetua" panose="02020502060401020303" pitchFamily="18" charset="0"/>
                        <a:buChar char="-"/>
                      </a:pPr>
                      <a:r>
                        <a:rPr lang="en-US" sz="1200" kern="1200" dirty="0">
                          <a:effectLst/>
                        </a:rPr>
                        <a:t>Contemplation and discernment leading to transformation</a:t>
                      </a:r>
                      <a:endParaRPr lang="en-AU"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7210" marR="57210" marT="0" marB="0"/>
                </a:tc>
                <a:extLst>
                  <a:ext uri="{0D108BD9-81ED-4DB2-BD59-A6C34878D82A}">
                    <a16:rowId xmlns:a16="http://schemas.microsoft.com/office/drawing/2014/main" val="3289267935"/>
                  </a:ext>
                </a:extLst>
              </a:tr>
              <a:tr h="1374780">
                <a:tc>
                  <a:txBody>
                    <a:bodyPr/>
                    <a:lstStyle/>
                    <a:p>
                      <a:pPr>
                        <a:spcAft>
                          <a:spcPts val="0"/>
                        </a:spcAft>
                      </a:pPr>
                      <a:r>
                        <a:rPr lang="en-US" sz="1500" kern="1200">
                          <a:effectLst/>
                        </a:rPr>
                        <a:t>Called to be extensively useful</a:t>
                      </a:r>
                      <a:endParaRPr lang="en-AU" sz="900">
                        <a:effectLst/>
                      </a:endParaRPr>
                    </a:p>
                    <a:p>
                      <a:pPr>
                        <a:spcAft>
                          <a:spcPts val="0"/>
                        </a:spcAft>
                      </a:pPr>
                      <a:r>
                        <a:rPr lang="en-US" sz="1300" kern="1200">
                          <a:effectLst/>
                        </a:rPr>
                        <a:t>Achievement and excellence</a:t>
                      </a:r>
                      <a:endParaRPr lang="en-AU" sz="900">
                        <a:effectLst/>
                      </a:endParaRPr>
                    </a:p>
                    <a:p>
                      <a:pPr>
                        <a:spcAft>
                          <a:spcPts val="0"/>
                        </a:spcAft>
                      </a:pPr>
                      <a:r>
                        <a:rPr lang="en-US" sz="1800" kern="1200">
                          <a:effectLst/>
                        </a:rPr>
                        <a:t> </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7210" marR="57210" marT="0" marB="0"/>
                </a:tc>
                <a:tc>
                  <a:txBody>
                    <a:bodyPr/>
                    <a:lstStyle/>
                    <a:p>
                      <a:pPr marL="342900" lvl="0" indent="-342900">
                        <a:spcAft>
                          <a:spcPts val="0"/>
                        </a:spcAft>
                        <a:buClr>
                          <a:srgbClr val="000000"/>
                        </a:buClr>
                        <a:buFont typeface="Perpetua" panose="02020502060401020303" pitchFamily="18" charset="0"/>
                        <a:buChar char="-"/>
                      </a:pPr>
                      <a:r>
                        <a:rPr lang="en-US" sz="1200" kern="1200" dirty="0">
                          <a:effectLst/>
                        </a:rPr>
                        <a:t>Educational outcomes that deliver high achievement</a:t>
                      </a:r>
                      <a:endParaRPr lang="en-AU" sz="1000" dirty="0">
                        <a:effectLst/>
                      </a:endParaRPr>
                    </a:p>
                    <a:p>
                      <a:pPr marL="342900" lvl="0" indent="-342900">
                        <a:spcAft>
                          <a:spcPts val="0"/>
                        </a:spcAft>
                        <a:buClr>
                          <a:srgbClr val="000000"/>
                        </a:buClr>
                        <a:buFont typeface="Perpetua" panose="02020502060401020303" pitchFamily="18" charset="0"/>
                        <a:buChar char="-"/>
                      </a:pPr>
                      <a:r>
                        <a:rPr lang="en-US" sz="1200" kern="1200" dirty="0">
                          <a:effectLst/>
                        </a:rPr>
                        <a:t>Responsibility to contribute to the common good</a:t>
                      </a:r>
                      <a:endParaRPr lang="en-AU" sz="1000" dirty="0">
                        <a:effectLst/>
                      </a:endParaRPr>
                    </a:p>
                    <a:p>
                      <a:pPr marL="342900" lvl="0" indent="-342900">
                        <a:spcAft>
                          <a:spcPts val="0"/>
                        </a:spcAft>
                        <a:buClr>
                          <a:srgbClr val="000000"/>
                        </a:buClr>
                        <a:buFont typeface="Perpetua" panose="02020502060401020303" pitchFamily="18" charset="0"/>
                        <a:buChar char="-"/>
                      </a:pPr>
                      <a:r>
                        <a:rPr lang="en-US" sz="1200" kern="1200" dirty="0">
                          <a:effectLst/>
                        </a:rPr>
                        <a:t>Commitment to service and social and cultural innovation for justice</a:t>
                      </a:r>
                      <a:endParaRPr lang="en-AU" sz="1000" dirty="0">
                        <a:effectLst/>
                      </a:endParaRPr>
                    </a:p>
                    <a:p>
                      <a:pPr marL="457200">
                        <a:spcAft>
                          <a:spcPts val="0"/>
                        </a:spcAft>
                      </a:pPr>
                      <a:r>
                        <a:rPr lang="en-US" sz="1300" kern="1200" dirty="0">
                          <a:effectLst/>
                        </a:rPr>
                        <a:t> </a:t>
                      </a:r>
                      <a:endParaRPr lang="en-AU" sz="1000" dirty="0">
                        <a:effectLst/>
                        <a:latin typeface="Times New Roman" panose="02020603050405020304" pitchFamily="18" charset="0"/>
                        <a:ea typeface="Times New Roman" panose="02020603050405020304" pitchFamily="18" charset="0"/>
                      </a:endParaRPr>
                    </a:p>
                  </a:txBody>
                  <a:tcPr marL="57210" marR="57210" marT="0" marB="0"/>
                </a:tc>
                <a:extLst>
                  <a:ext uri="{0D108BD9-81ED-4DB2-BD59-A6C34878D82A}">
                    <a16:rowId xmlns:a16="http://schemas.microsoft.com/office/drawing/2014/main" val="638125628"/>
                  </a:ext>
                </a:extLst>
              </a:tr>
              <a:tr h="1223994">
                <a:tc>
                  <a:txBody>
                    <a:bodyPr/>
                    <a:lstStyle/>
                    <a:p>
                      <a:pPr>
                        <a:spcAft>
                          <a:spcPts val="0"/>
                        </a:spcAft>
                      </a:pPr>
                      <a:r>
                        <a:rPr lang="en-US" sz="1500" kern="1200">
                          <a:effectLst/>
                        </a:rPr>
                        <a:t>Going to the margins</a:t>
                      </a:r>
                      <a:endParaRPr lang="en-AU" sz="900">
                        <a:effectLst/>
                      </a:endParaRPr>
                    </a:p>
                    <a:p>
                      <a:pPr>
                        <a:spcAft>
                          <a:spcPts val="0"/>
                        </a:spcAft>
                      </a:pPr>
                      <a:r>
                        <a:rPr lang="en-US" sz="1300" kern="1200">
                          <a:effectLst/>
                        </a:rPr>
                        <a:t>Forward thinking and innovation</a:t>
                      </a:r>
                      <a:endParaRPr lang="en-AU" sz="900">
                        <a:effectLst/>
                      </a:endParaRPr>
                    </a:p>
                    <a:p>
                      <a:pPr>
                        <a:spcAft>
                          <a:spcPts val="0"/>
                        </a:spcAft>
                      </a:pPr>
                      <a:r>
                        <a:rPr lang="en-US" sz="1800" kern="1200">
                          <a:effectLst/>
                        </a:rPr>
                        <a:t> </a:t>
                      </a:r>
                      <a:endParaRPr lang="en-AU" sz="900">
                        <a:effectLst/>
                        <a:latin typeface="Calibri" panose="020F0502020204030204" pitchFamily="34" charset="0"/>
                        <a:ea typeface="Calibri" panose="020F0502020204030204" pitchFamily="34" charset="0"/>
                        <a:cs typeface="Times New Roman" panose="02020603050405020304" pitchFamily="18" charset="0"/>
                      </a:endParaRPr>
                    </a:p>
                  </a:txBody>
                  <a:tcPr marL="57210" marR="57210" marT="0" marB="0"/>
                </a:tc>
                <a:tc>
                  <a:txBody>
                    <a:bodyPr/>
                    <a:lstStyle/>
                    <a:p>
                      <a:pPr marL="342900" lvl="0" indent="-342900">
                        <a:spcAft>
                          <a:spcPts val="0"/>
                        </a:spcAft>
                        <a:buClr>
                          <a:srgbClr val="000000"/>
                        </a:buClr>
                        <a:buFont typeface="Perpetua" panose="02020502060401020303" pitchFamily="18" charset="0"/>
                        <a:buChar char="-"/>
                      </a:pPr>
                      <a:r>
                        <a:rPr lang="en-US" sz="1200" kern="1200" dirty="0">
                          <a:effectLst/>
                        </a:rPr>
                        <a:t>Cultures of restlessness</a:t>
                      </a:r>
                      <a:endParaRPr lang="en-AU" sz="1000" dirty="0">
                        <a:effectLst/>
                      </a:endParaRPr>
                    </a:p>
                    <a:p>
                      <a:pPr marL="342900" lvl="0" indent="-342900">
                        <a:spcAft>
                          <a:spcPts val="0"/>
                        </a:spcAft>
                        <a:buClr>
                          <a:srgbClr val="000000"/>
                        </a:buClr>
                        <a:buFont typeface="Perpetua" panose="02020502060401020303" pitchFamily="18" charset="0"/>
                        <a:buChar char="-"/>
                      </a:pPr>
                      <a:r>
                        <a:rPr lang="en-US" sz="1200" kern="1200" dirty="0">
                          <a:effectLst/>
                        </a:rPr>
                        <a:t>Moving to need</a:t>
                      </a:r>
                      <a:endParaRPr lang="en-AU" sz="1000" dirty="0">
                        <a:effectLst/>
                      </a:endParaRPr>
                    </a:p>
                    <a:p>
                      <a:pPr marL="342900" lvl="0" indent="-342900">
                        <a:spcAft>
                          <a:spcPts val="0"/>
                        </a:spcAft>
                        <a:buClr>
                          <a:srgbClr val="000000"/>
                        </a:buClr>
                        <a:buFont typeface="Perpetua" panose="02020502060401020303" pitchFamily="18" charset="0"/>
                        <a:buChar char="-"/>
                      </a:pPr>
                      <a:r>
                        <a:rPr lang="en-US" sz="1200" kern="1200" dirty="0">
                          <a:effectLst/>
                        </a:rPr>
                        <a:t>Creativity and imagination</a:t>
                      </a:r>
                      <a:endParaRPr lang="en-AU"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7210" marR="57210" marT="0" marB="0"/>
                </a:tc>
                <a:extLst>
                  <a:ext uri="{0D108BD9-81ED-4DB2-BD59-A6C34878D82A}">
                    <a16:rowId xmlns:a16="http://schemas.microsoft.com/office/drawing/2014/main" val="3248482760"/>
                  </a:ext>
                </a:extLst>
              </a:tr>
            </a:tbl>
          </a:graphicData>
        </a:graphic>
      </p:graphicFrame>
    </p:spTree>
    <p:extLst>
      <p:ext uri="{BB962C8B-B14F-4D97-AF65-F5344CB8AC3E}">
        <p14:creationId xmlns:p14="http://schemas.microsoft.com/office/powerpoint/2010/main" val="2514343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7772400" cy="1224135"/>
          </a:xfrm>
        </p:spPr>
        <p:txBody>
          <a:bodyPr>
            <a:normAutofit/>
          </a:bodyPr>
          <a:lstStyle/>
          <a:p>
            <a:r>
              <a:rPr lang="en-AU" sz="2700" i="1" dirty="0"/>
              <a:t>‘ By this everyone will know…’ </a:t>
            </a:r>
            <a:br>
              <a:rPr lang="en-AU" i="1" dirty="0"/>
            </a:br>
            <a:endParaRPr lang="en-AU" dirty="0"/>
          </a:p>
        </p:txBody>
      </p:sp>
      <p:sp>
        <p:nvSpPr>
          <p:cNvPr id="3" name="Subtitle 2"/>
          <p:cNvSpPr>
            <a:spLocks noGrp="1"/>
          </p:cNvSpPr>
          <p:nvPr>
            <p:ph type="subTitle" idx="1"/>
          </p:nvPr>
        </p:nvSpPr>
        <p:spPr>
          <a:xfrm>
            <a:off x="971600" y="1772816"/>
            <a:ext cx="7200800" cy="3600400"/>
          </a:xfrm>
        </p:spPr>
        <p:txBody>
          <a:bodyPr/>
          <a:lstStyle/>
          <a:p>
            <a:endParaRPr lang="en-AU" dirty="0"/>
          </a:p>
        </p:txBody>
      </p:sp>
      <p:pic>
        <p:nvPicPr>
          <p:cNvPr id="4" name="Picture 3" descr="MAM_wave_1_PMS267_rgb.jpg"/>
          <p:cNvPicPr>
            <a:picLocks noChangeAspect="1"/>
          </p:cNvPicPr>
          <p:nvPr/>
        </p:nvPicPr>
        <p:blipFill>
          <a:blip r:embed="rId3" cstate="print"/>
          <a:stretch>
            <a:fillRect/>
          </a:stretch>
        </p:blipFill>
        <p:spPr>
          <a:xfrm>
            <a:off x="0" y="5214950"/>
            <a:ext cx="9144000" cy="1643050"/>
          </a:xfrm>
          <a:prstGeom prst="rect">
            <a:avLst/>
          </a:prstGeom>
        </p:spPr>
      </p:pic>
      <p:pic>
        <p:nvPicPr>
          <p:cNvPr id="6" name="Picture 5">
            <a:extLst>
              <a:ext uri="{FF2B5EF4-FFF2-40B4-BE49-F238E27FC236}">
                <a16:creationId xmlns:a16="http://schemas.microsoft.com/office/drawing/2014/main" id="{1B66BE33-DD8F-4CE3-9B51-0B25030474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672" y="1484784"/>
            <a:ext cx="6336705" cy="345638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89712" y="2245810"/>
            <a:ext cx="6330855" cy="1355750"/>
          </a:xfrm>
        </p:spPr>
        <p:txBody>
          <a:bodyPr>
            <a:normAutofit/>
          </a:bodyPr>
          <a:lstStyle/>
          <a:p>
            <a:pPr algn="l">
              <a:lnSpc>
                <a:spcPct val="90000"/>
              </a:lnSpc>
            </a:pPr>
            <a:r>
              <a:rPr lang="en-AU" sz="2800" i="1" dirty="0"/>
              <a:t>‘ By this everyone will know…’ </a:t>
            </a:r>
            <a:br>
              <a:rPr lang="en-AU" sz="2800" i="1" dirty="0"/>
            </a:br>
            <a:endParaRPr lang="en-AU" sz="2800" dirty="0"/>
          </a:p>
        </p:txBody>
      </p:sp>
      <p:sp>
        <p:nvSpPr>
          <p:cNvPr id="3" name="Subtitle 2"/>
          <p:cNvSpPr>
            <a:spLocks noGrp="1"/>
          </p:cNvSpPr>
          <p:nvPr>
            <p:ph type="subTitle" idx="1"/>
          </p:nvPr>
        </p:nvSpPr>
        <p:spPr>
          <a:xfrm>
            <a:off x="1289712" y="3608517"/>
            <a:ext cx="6330855" cy="620400"/>
          </a:xfrm>
        </p:spPr>
        <p:txBody>
          <a:bodyPr>
            <a:normAutofit/>
          </a:bodyPr>
          <a:lstStyle/>
          <a:p>
            <a:pPr algn="l"/>
            <a:r>
              <a:rPr lang="en-AU" sz="1800" dirty="0"/>
              <a:t>How do we</a:t>
            </a:r>
            <a:r>
              <a:rPr lang="en-AU" sz="1800" i="1" dirty="0"/>
              <a:t> </a:t>
            </a:r>
            <a:r>
              <a:rPr lang="en-AU" sz="1800" dirty="0"/>
              <a:t>define and understand ourselves?</a:t>
            </a:r>
          </a:p>
          <a:p>
            <a:pPr algn="l"/>
            <a:endParaRPr lang="en-AU" sz="1700" dirty="0"/>
          </a:p>
        </p:txBody>
      </p:sp>
      <p:pic>
        <p:nvPicPr>
          <p:cNvPr id="11" name="Picture 10" descr="cid:842763c4-ceff-4dd7-9b11-ccbdd216fc4b@ausprd01.prod.outlook.com">
            <a:extLst>
              <a:ext uri="{FF2B5EF4-FFF2-40B4-BE49-F238E27FC236}">
                <a16:creationId xmlns:a16="http://schemas.microsoft.com/office/drawing/2014/main" id="{C501A706-D353-4433-A0EC-8D7EBBEA2F4D}"/>
              </a:ext>
            </a:extLst>
          </p:cNvPr>
          <p:cNvPicPr/>
          <p:nvPr/>
        </p:nvPicPr>
        <p:blipFill rotWithShape="1">
          <a:blip r:embed="rId3" r:link="rId4" cstate="print">
            <a:extLst>
              <a:ext uri="{28A0092B-C50C-407E-A947-70E740481C1C}">
                <a14:useLocalDpi xmlns:a14="http://schemas.microsoft.com/office/drawing/2010/main" val="0"/>
              </a:ext>
            </a:extLst>
          </a:blip>
          <a:srcRect r="5" b="17834"/>
          <a:stretch>
            <a:fillRect/>
          </a:stretch>
        </p:blipFill>
        <p:spPr bwMode="auto">
          <a:xfrm>
            <a:off x="2736990" y="3"/>
            <a:ext cx="3457020" cy="2130473"/>
          </a:xfrm>
          <a:custGeom>
            <a:avLst/>
            <a:gdLst>
              <a:gd name="connsiteX0" fmla="*/ 986689 w 4609359"/>
              <a:gd name="connsiteY0" fmla="*/ 0 h 2130473"/>
              <a:gd name="connsiteX1" fmla="*/ 4609359 w 4609359"/>
              <a:gd name="connsiteY1" fmla="*/ 0 h 2130473"/>
              <a:gd name="connsiteX2" fmla="*/ 3622670 w 4609359"/>
              <a:gd name="connsiteY2" fmla="*/ 2130473 h 2130473"/>
              <a:gd name="connsiteX3" fmla="*/ 0 w 4609359"/>
              <a:gd name="connsiteY3" fmla="*/ 2130473 h 2130473"/>
            </a:gdLst>
            <a:ahLst/>
            <a:cxnLst>
              <a:cxn ang="0">
                <a:pos x="connsiteX0" y="connsiteY0"/>
              </a:cxn>
              <a:cxn ang="0">
                <a:pos x="connsiteX1" y="connsiteY1"/>
              </a:cxn>
              <a:cxn ang="0">
                <a:pos x="connsiteX2" y="connsiteY2"/>
              </a:cxn>
              <a:cxn ang="0">
                <a:pos x="connsiteX3" y="connsiteY3"/>
              </a:cxn>
            </a:cxnLst>
            <a:rect l="l" t="t" r="r" b="b"/>
            <a:pathLst>
              <a:path w="4609359" h="2130473">
                <a:moveTo>
                  <a:pt x="986689" y="0"/>
                </a:moveTo>
                <a:lnTo>
                  <a:pt x="4609359" y="0"/>
                </a:lnTo>
                <a:lnTo>
                  <a:pt x="3622670" y="2130473"/>
                </a:lnTo>
                <a:lnTo>
                  <a:pt x="0" y="2130473"/>
                </a:lnTo>
                <a:close/>
              </a:path>
            </a:pathLst>
          </a:custGeom>
          <a:noFill/>
        </p:spPr>
      </p:pic>
      <p:pic>
        <p:nvPicPr>
          <p:cNvPr id="9" name="Picture 8" descr="cid:59bde48a-49fb-4b7c-b770-da67088fb026@ausprd01.prod.outlook.com">
            <a:extLst>
              <a:ext uri="{FF2B5EF4-FFF2-40B4-BE49-F238E27FC236}">
                <a16:creationId xmlns:a16="http://schemas.microsoft.com/office/drawing/2014/main" id="{E9832025-5ADD-4B4A-8FB3-41A45E55BEE7}"/>
              </a:ext>
            </a:extLst>
          </p:cNvPr>
          <p:cNvPicPr/>
          <p:nvPr/>
        </p:nvPicPr>
        <p:blipFill rotWithShape="1">
          <a:blip r:embed="rId5" r:link="rId6" cstate="print">
            <a:extLst>
              <a:ext uri="{28A0092B-C50C-407E-A947-70E740481C1C}">
                <a14:useLocalDpi xmlns:a14="http://schemas.microsoft.com/office/drawing/2010/main" val="0"/>
              </a:ext>
            </a:extLst>
          </a:blip>
          <a:srcRect r="2" b="15367"/>
          <a:stretch>
            <a:fillRect/>
          </a:stretch>
        </p:blipFill>
        <p:spPr bwMode="auto">
          <a:xfrm>
            <a:off x="20" y="-6955"/>
            <a:ext cx="3356335" cy="2130473"/>
          </a:xfrm>
          <a:custGeom>
            <a:avLst/>
            <a:gdLst>
              <a:gd name="connsiteX0" fmla="*/ 0 w 4475140"/>
              <a:gd name="connsiteY0" fmla="*/ 0 h 2130473"/>
              <a:gd name="connsiteX1" fmla="*/ 1074821 w 4475140"/>
              <a:gd name="connsiteY1" fmla="*/ 0 h 2130473"/>
              <a:gd name="connsiteX2" fmla="*/ 1074821 w 4475140"/>
              <a:gd name="connsiteY2" fmla="*/ 239 h 2130473"/>
              <a:gd name="connsiteX3" fmla="*/ 4475140 w 4475140"/>
              <a:gd name="connsiteY3" fmla="*/ 239 h 2130473"/>
              <a:gd name="connsiteX4" fmla="*/ 3488563 w 4475140"/>
              <a:gd name="connsiteY4" fmla="*/ 2130473 h 2130473"/>
              <a:gd name="connsiteX5" fmla="*/ 0 w 4475140"/>
              <a:gd name="connsiteY5" fmla="*/ 2130473 h 2130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30473">
                <a:moveTo>
                  <a:pt x="0" y="0"/>
                </a:moveTo>
                <a:lnTo>
                  <a:pt x="1074821" y="0"/>
                </a:lnTo>
                <a:lnTo>
                  <a:pt x="1074821" y="239"/>
                </a:lnTo>
                <a:lnTo>
                  <a:pt x="4475140" y="239"/>
                </a:lnTo>
                <a:lnTo>
                  <a:pt x="3488563" y="2130473"/>
                </a:lnTo>
                <a:lnTo>
                  <a:pt x="0" y="2130473"/>
                </a:lnTo>
                <a:close/>
              </a:path>
            </a:pathLst>
          </a:custGeom>
          <a:noFill/>
        </p:spPr>
      </p:pic>
      <p:pic>
        <p:nvPicPr>
          <p:cNvPr id="8" name="Picture 7" descr="cid:954e4dca-379e-436e-9f0d-584a7322a88e@ausprd01.prod.outlook.com">
            <a:extLst>
              <a:ext uri="{FF2B5EF4-FFF2-40B4-BE49-F238E27FC236}">
                <a16:creationId xmlns:a16="http://schemas.microsoft.com/office/drawing/2014/main" id="{5FB87C0E-FB1C-4AEE-B7EF-4E7B71992CF3}"/>
              </a:ext>
            </a:extLst>
          </p:cNvPr>
          <p:cNvPicPr/>
          <p:nvPr/>
        </p:nvPicPr>
        <p:blipFill rotWithShape="1">
          <a:blip r:embed="rId7" r:link="rId8" cstate="print">
            <a:extLst>
              <a:ext uri="{28A0092B-C50C-407E-A947-70E740481C1C}">
                <a14:useLocalDpi xmlns:a14="http://schemas.microsoft.com/office/drawing/2010/main" val="0"/>
              </a:ext>
            </a:extLst>
          </a:blip>
          <a:srcRect t="10174" r="-3" b="10265"/>
          <a:stretch>
            <a:fillRect/>
          </a:stretch>
        </p:blipFill>
        <p:spPr bwMode="auto">
          <a:xfrm>
            <a:off x="5573505" y="1"/>
            <a:ext cx="3570495" cy="2130473"/>
          </a:xfrm>
          <a:custGeom>
            <a:avLst/>
            <a:gdLst>
              <a:gd name="connsiteX0" fmla="*/ 986689 w 4760659"/>
              <a:gd name="connsiteY0" fmla="*/ 0 h 2130473"/>
              <a:gd name="connsiteX1" fmla="*/ 4760659 w 4760659"/>
              <a:gd name="connsiteY1" fmla="*/ 0 h 2130473"/>
              <a:gd name="connsiteX2" fmla="*/ 4760659 w 4760659"/>
              <a:gd name="connsiteY2" fmla="*/ 2130473 h 2130473"/>
              <a:gd name="connsiteX3" fmla="*/ 0 w 4760659"/>
              <a:gd name="connsiteY3" fmla="*/ 2130473 h 2130473"/>
            </a:gdLst>
            <a:ahLst/>
            <a:cxnLst>
              <a:cxn ang="0">
                <a:pos x="connsiteX0" y="connsiteY0"/>
              </a:cxn>
              <a:cxn ang="0">
                <a:pos x="connsiteX1" y="connsiteY1"/>
              </a:cxn>
              <a:cxn ang="0">
                <a:pos x="connsiteX2" y="connsiteY2"/>
              </a:cxn>
              <a:cxn ang="0">
                <a:pos x="connsiteX3" y="connsiteY3"/>
              </a:cxn>
            </a:cxnLst>
            <a:rect l="l" t="t" r="r" b="b"/>
            <a:pathLst>
              <a:path w="4760659" h="2130473">
                <a:moveTo>
                  <a:pt x="986689" y="0"/>
                </a:moveTo>
                <a:lnTo>
                  <a:pt x="4760659" y="0"/>
                </a:lnTo>
                <a:lnTo>
                  <a:pt x="4760659" y="2130473"/>
                </a:lnTo>
                <a:lnTo>
                  <a:pt x="0" y="2130473"/>
                </a:lnTo>
                <a:close/>
              </a:path>
            </a:pathLst>
          </a:custGeom>
          <a:noFill/>
        </p:spPr>
      </p:pic>
      <p:pic>
        <p:nvPicPr>
          <p:cNvPr id="7" name="Picture 6" descr="cid:985b46b0-f0c9-464e-a729-cc5d5f09baef@ausprd01.prod.outlook.com">
            <a:extLst>
              <a:ext uri="{FF2B5EF4-FFF2-40B4-BE49-F238E27FC236}">
                <a16:creationId xmlns:a16="http://schemas.microsoft.com/office/drawing/2014/main" id="{6E625EB1-BA8A-4990-8FE0-BD1747794770}"/>
              </a:ext>
            </a:extLst>
          </p:cNvPr>
          <p:cNvPicPr/>
          <p:nvPr/>
        </p:nvPicPr>
        <p:blipFill rotWithShape="1">
          <a:blip r:embed="rId9" r:link="rId10" cstate="print">
            <a:extLst>
              <a:ext uri="{28A0092B-C50C-407E-A947-70E740481C1C}">
                <a14:useLocalDpi xmlns:a14="http://schemas.microsoft.com/office/drawing/2010/main" val="0"/>
              </a:ext>
            </a:extLst>
          </a:blip>
          <a:srcRect r="1" b="13611"/>
          <a:stretch>
            <a:fillRect/>
          </a:stretch>
        </p:blipFill>
        <p:spPr bwMode="auto">
          <a:xfrm>
            <a:off x="5787645" y="4683319"/>
            <a:ext cx="3356355" cy="2174680"/>
          </a:xfrm>
          <a:custGeom>
            <a:avLst/>
            <a:gdLst>
              <a:gd name="connsiteX0" fmla="*/ 1006941 w 4475140"/>
              <a:gd name="connsiteY0" fmla="*/ 0 h 2174680"/>
              <a:gd name="connsiteX1" fmla="*/ 4475140 w 4475140"/>
              <a:gd name="connsiteY1" fmla="*/ 0 h 2174680"/>
              <a:gd name="connsiteX2" fmla="*/ 4475140 w 4475140"/>
              <a:gd name="connsiteY2" fmla="*/ 2174680 h 2174680"/>
              <a:gd name="connsiteX3" fmla="*/ 3400319 w 4475140"/>
              <a:gd name="connsiteY3" fmla="*/ 2174680 h 2174680"/>
              <a:gd name="connsiteX4" fmla="*/ 3400319 w 4475140"/>
              <a:gd name="connsiteY4" fmla="*/ 2174202 h 2174680"/>
              <a:gd name="connsiteX5" fmla="*/ 0 w 4475140"/>
              <a:gd name="connsiteY5" fmla="*/ 2174202 h 21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74680">
                <a:moveTo>
                  <a:pt x="1006941" y="0"/>
                </a:moveTo>
                <a:lnTo>
                  <a:pt x="4475140" y="0"/>
                </a:lnTo>
                <a:lnTo>
                  <a:pt x="4475140" y="2174680"/>
                </a:lnTo>
                <a:lnTo>
                  <a:pt x="3400319" y="2174680"/>
                </a:lnTo>
                <a:lnTo>
                  <a:pt x="3400319" y="2174202"/>
                </a:lnTo>
                <a:lnTo>
                  <a:pt x="0" y="2174202"/>
                </a:lnTo>
                <a:close/>
              </a:path>
            </a:pathLst>
          </a:custGeom>
          <a:noFill/>
        </p:spPr>
      </p:pic>
      <p:pic>
        <p:nvPicPr>
          <p:cNvPr id="10" name="Picture 9" descr="cid:5ecddb43-75eb-44e1-9e90-07b48b817920@ausprd01.prod.outlook.com">
            <a:extLst>
              <a:ext uri="{FF2B5EF4-FFF2-40B4-BE49-F238E27FC236}">
                <a16:creationId xmlns:a16="http://schemas.microsoft.com/office/drawing/2014/main" id="{18AF7050-1188-4DD1-A7F0-8BB358DBA815}"/>
              </a:ext>
            </a:extLst>
          </p:cNvPr>
          <p:cNvPicPr/>
          <p:nvPr/>
        </p:nvPicPr>
        <p:blipFill rotWithShape="1">
          <a:blip r:embed="rId11" r:link="rId12" cstate="print">
            <a:extLst>
              <a:ext uri="{28A0092B-C50C-407E-A947-70E740481C1C}">
                <a14:useLocalDpi xmlns:a14="http://schemas.microsoft.com/office/drawing/2010/main" val="0"/>
              </a:ext>
            </a:extLst>
          </a:blip>
          <a:srcRect t="1073" r="2" b="13445"/>
          <a:stretch>
            <a:fillRect/>
          </a:stretch>
        </p:blipFill>
        <p:spPr bwMode="auto">
          <a:xfrm>
            <a:off x="3029802" y="4682838"/>
            <a:ext cx="3392730" cy="2175160"/>
          </a:xfrm>
          <a:custGeom>
            <a:avLst/>
            <a:gdLst>
              <a:gd name="connsiteX0" fmla="*/ 0 w 4523640"/>
              <a:gd name="connsiteY0" fmla="*/ 0 h 2175160"/>
              <a:gd name="connsiteX1" fmla="*/ 4523640 w 4523640"/>
              <a:gd name="connsiteY1" fmla="*/ 0 h 2175160"/>
              <a:gd name="connsiteX2" fmla="*/ 3516256 w 4523640"/>
              <a:gd name="connsiteY2" fmla="*/ 2175160 h 2175160"/>
              <a:gd name="connsiteX3" fmla="*/ 0 w 4523640"/>
              <a:gd name="connsiteY3" fmla="*/ 2175160 h 2175160"/>
              <a:gd name="connsiteX4" fmla="*/ 0 w 4523640"/>
              <a:gd name="connsiteY4" fmla="*/ 2174920 h 2175160"/>
              <a:gd name="connsiteX5" fmla="*/ 14159 w 4523640"/>
              <a:gd name="connsiteY5" fmla="*/ 2174920 h 2175160"/>
              <a:gd name="connsiteX6" fmla="*/ 1021100 w 4523640"/>
              <a:gd name="connsiteY6" fmla="*/ 718 h 2175160"/>
              <a:gd name="connsiteX7" fmla="*/ 0 w 4523640"/>
              <a:gd name="connsiteY7" fmla="*/ 718 h 217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3640" h="2175160">
                <a:moveTo>
                  <a:pt x="0" y="0"/>
                </a:moveTo>
                <a:lnTo>
                  <a:pt x="4523640" y="0"/>
                </a:lnTo>
                <a:lnTo>
                  <a:pt x="3516256" y="2175160"/>
                </a:lnTo>
                <a:lnTo>
                  <a:pt x="0" y="2175160"/>
                </a:lnTo>
                <a:lnTo>
                  <a:pt x="0" y="2174920"/>
                </a:lnTo>
                <a:lnTo>
                  <a:pt x="14159" y="2174920"/>
                </a:lnTo>
                <a:lnTo>
                  <a:pt x="1021100" y="718"/>
                </a:lnTo>
                <a:lnTo>
                  <a:pt x="0" y="718"/>
                </a:lnTo>
                <a:close/>
              </a:path>
            </a:pathLst>
          </a:custGeom>
          <a:noFill/>
        </p:spPr>
      </p:pic>
      <p:pic>
        <p:nvPicPr>
          <p:cNvPr id="4" name="Picture 3" descr="MAM_wave_1_PMS267_rgb.jpg"/>
          <p:cNvPicPr>
            <a:picLocks noChangeAspect="1"/>
          </p:cNvPicPr>
          <p:nvPr/>
        </p:nvPicPr>
        <p:blipFill rotWithShape="1">
          <a:blip r:embed="rId13" cstate="print"/>
          <a:srcRect l="43378" r="22348" b="1"/>
          <a:stretch/>
        </p:blipFill>
        <p:spPr>
          <a:xfrm>
            <a:off x="-1" y="4689793"/>
            <a:ext cx="3681617" cy="2175160"/>
          </a:xfrm>
          <a:custGeom>
            <a:avLst/>
            <a:gdLst>
              <a:gd name="connsiteX0" fmla="*/ 0 w 4908824"/>
              <a:gd name="connsiteY0" fmla="*/ 0 h 2175160"/>
              <a:gd name="connsiteX1" fmla="*/ 4908824 w 4908824"/>
              <a:gd name="connsiteY1" fmla="*/ 0 h 2175160"/>
              <a:gd name="connsiteX2" fmla="*/ 3901440 w 4908824"/>
              <a:gd name="connsiteY2" fmla="*/ 2175160 h 2175160"/>
              <a:gd name="connsiteX3" fmla="*/ 0 w 4908824"/>
              <a:gd name="connsiteY3" fmla="*/ 2175160 h 2175160"/>
            </a:gdLst>
            <a:ahLst/>
            <a:cxnLst>
              <a:cxn ang="0">
                <a:pos x="connsiteX0" y="connsiteY0"/>
              </a:cxn>
              <a:cxn ang="0">
                <a:pos x="connsiteX1" y="connsiteY1"/>
              </a:cxn>
              <a:cxn ang="0">
                <a:pos x="connsiteX2" y="connsiteY2"/>
              </a:cxn>
              <a:cxn ang="0">
                <a:pos x="connsiteX3" y="connsiteY3"/>
              </a:cxn>
            </a:cxnLst>
            <a:rect l="l" t="t" r="r" b="b"/>
            <a:pathLst>
              <a:path w="4908824" h="2175160">
                <a:moveTo>
                  <a:pt x="0" y="0"/>
                </a:moveTo>
                <a:lnTo>
                  <a:pt x="4908824" y="0"/>
                </a:lnTo>
                <a:lnTo>
                  <a:pt x="3901440" y="2175160"/>
                </a:lnTo>
                <a:lnTo>
                  <a:pt x="0" y="2175160"/>
                </a:lnTo>
                <a:close/>
              </a:path>
            </a:pathLst>
          </a:custGeom>
        </p:spPr>
      </p:pic>
    </p:spTree>
    <p:extLst>
      <p:ext uri="{BB962C8B-B14F-4D97-AF65-F5344CB8AC3E}">
        <p14:creationId xmlns:p14="http://schemas.microsoft.com/office/powerpoint/2010/main" val="1079328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3817"/>
            <a:ext cx="7772400" cy="648072"/>
          </a:xfrm>
        </p:spPr>
        <p:txBody>
          <a:bodyPr>
            <a:normAutofit/>
          </a:bodyPr>
          <a:lstStyle/>
          <a:p>
            <a:r>
              <a:rPr lang="en-AU" sz="2400" dirty="0"/>
              <a:t>In the context of MSM in 2019 and beyond..</a:t>
            </a:r>
          </a:p>
        </p:txBody>
      </p:sp>
      <p:sp>
        <p:nvSpPr>
          <p:cNvPr id="3" name="Subtitle 2"/>
          <p:cNvSpPr>
            <a:spLocks noGrp="1"/>
          </p:cNvSpPr>
          <p:nvPr>
            <p:ph type="subTitle" idx="1"/>
          </p:nvPr>
        </p:nvSpPr>
        <p:spPr>
          <a:xfrm>
            <a:off x="899592" y="1844824"/>
            <a:ext cx="7416824" cy="2952328"/>
          </a:xfrm>
        </p:spPr>
        <p:txBody>
          <a:bodyPr>
            <a:normAutofit/>
          </a:bodyPr>
          <a:lstStyle/>
          <a:p>
            <a:pPr marL="457200" indent="-457200" algn="l">
              <a:buFont typeface="Arial" panose="020B0604020202020204" pitchFamily="34" charset="0"/>
              <a:buChar char="•"/>
            </a:pPr>
            <a:r>
              <a:rPr lang="en-AU" sz="2400" dirty="0"/>
              <a:t>How will you collaborate to enliven and embed this document in the life of MSM?</a:t>
            </a:r>
          </a:p>
          <a:p>
            <a:pPr algn="l"/>
            <a:endParaRPr lang="en-AU" sz="2400" dirty="0"/>
          </a:p>
          <a:p>
            <a:pPr marL="457200" indent="-457200" algn="l">
              <a:buFont typeface="Arial" panose="020B0604020202020204" pitchFamily="34" charset="0"/>
              <a:buChar char="•"/>
            </a:pPr>
            <a:r>
              <a:rPr lang="en-AU" sz="2400" dirty="0"/>
              <a:t>How will you </a:t>
            </a:r>
            <a:r>
              <a:rPr lang="en-AU" sz="2400" i="1" dirty="0">
                <a:solidFill>
                  <a:srgbClr val="7030A0"/>
                </a:solidFill>
              </a:rPr>
              <a:t>define</a:t>
            </a:r>
            <a:r>
              <a:rPr lang="en-AU" sz="2400" dirty="0"/>
              <a:t>, </a:t>
            </a:r>
            <a:r>
              <a:rPr lang="en-AU" sz="2400" i="1" dirty="0">
                <a:solidFill>
                  <a:srgbClr val="7030A0"/>
                </a:solidFill>
              </a:rPr>
              <a:t>measure</a:t>
            </a:r>
            <a:r>
              <a:rPr lang="en-AU" sz="2400" dirty="0"/>
              <a:t> and </a:t>
            </a:r>
            <a:r>
              <a:rPr lang="en-AU" sz="2400" i="1" dirty="0">
                <a:solidFill>
                  <a:srgbClr val="7030A0"/>
                </a:solidFill>
              </a:rPr>
              <a:t>monitor</a:t>
            </a:r>
            <a:r>
              <a:rPr lang="en-AU" sz="2400" dirty="0"/>
              <a:t>  your collective outcomes in relation to ‘</a:t>
            </a:r>
            <a:r>
              <a:rPr lang="en-AU" sz="2400" b="1" i="1" dirty="0"/>
              <a:t>By this everyone will know…’  </a:t>
            </a:r>
          </a:p>
          <a:p>
            <a:pPr marL="457200" indent="-457200" algn="l">
              <a:buFont typeface="Arial" panose="020B0604020202020204" pitchFamily="34" charset="0"/>
              <a:buChar char="•"/>
            </a:pPr>
            <a:endParaRPr lang="en-AU" dirty="0"/>
          </a:p>
        </p:txBody>
      </p:sp>
      <p:pic>
        <p:nvPicPr>
          <p:cNvPr id="4" name="Picture 3" descr="MAM_wave_1_PMS267_rgb.jpg"/>
          <p:cNvPicPr>
            <a:picLocks noChangeAspect="1"/>
          </p:cNvPicPr>
          <p:nvPr/>
        </p:nvPicPr>
        <p:blipFill>
          <a:blip r:embed="rId3"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1496087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181E26-89C4-4A14-92DE-0F4C4B0E9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789F845-060B-4D67-9B8E-0EC5BE21B0C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814" r="2" b="3141"/>
          <a:stretch/>
        </p:blipFill>
        <p:spPr>
          <a:xfrm>
            <a:off x="4692018" y="1772984"/>
            <a:ext cx="4203503"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p:spPr>
      </p:pic>
      <p:pic>
        <p:nvPicPr>
          <p:cNvPr id="4" name="Picture 3" descr="MAM_wave_1_PMS267_rgb.jpg"/>
          <p:cNvPicPr>
            <a:picLocks noChangeAspect="1"/>
          </p:cNvPicPr>
          <p:nvPr/>
        </p:nvPicPr>
        <p:blipFill rotWithShape="1">
          <a:blip r:embed="rId4" cstate="print"/>
          <a:srcRect l="38043" r="17012"/>
          <a:stretch/>
        </p:blipFill>
        <p:spPr>
          <a:xfrm>
            <a:off x="3593306" y="4357117"/>
            <a:ext cx="5550694"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p:spPr>
      </p:pic>
      <p:sp>
        <p:nvSpPr>
          <p:cNvPr id="13" name="Freeform 37">
            <a:extLst>
              <a:ext uri="{FF2B5EF4-FFF2-40B4-BE49-F238E27FC236}">
                <a16:creationId xmlns:a16="http://schemas.microsoft.com/office/drawing/2014/main" id="{13958066-7CBD-4B89-8F46-614C4F28B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5678446"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628650" y="365125"/>
            <a:ext cx="7886700" cy="1325563"/>
          </a:xfrm>
        </p:spPr>
        <p:txBody>
          <a:bodyPr vert="horz" lIns="91440" tIns="45720" rIns="91440" bIns="45720" rtlCol="0" anchor="ctr">
            <a:normAutofit/>
          </a:bodyPr>
          <a:lstStyle/>
          <a:p>
            <a:pPr algn="l">
              <a:lnSpc>
                <a:spcPct val="90000"/>
              </a:lnSpc>
            </a:pPr>
            <a:r>
              <a:rPr lang="en-US" kern="1200" dirty="0">
                <a:solidFill>
                  <a:schemeClr val="bg1"/>
                </a:solidFill>
                <a:latin typeface="+mj-lt"/>
                <a:ea typeface="+mj-ea"/>
                <a:cs typeface="+mj-cs"/>
              </a:rPr>
              <a:t>The Love of Christ Impels Us</a:t>
            </a:r>
          </a:p>
        </p:txBody>
      </p:sp>
      <p:sp>
        <p:nvSpPr>
          <p:cNvPr id="3" name="Subtitle 2"/>
          <p:cNvSpPr>
            <a:spLocks noGrp="1"/>
          </p:cNvSpPr>
          <p:nvPr>
            <p:ph type="subTitle" idx="1"/>
          </p:nvPr>
        </p:nvSpPr>
        <p:spPr>
          <a:xfrm>
            <a:off x="628650" y="2015406"/>
            <a:ext cx="3823334" cy="4065986"/>
          </a:xfrm>
        </p:spPr>
        <p:txBody>
          <a:bodyPr vert="horz" lIns="91440" tIns="45720" rIns="91440" bIns="45720" rtlCol="0" anchor="t">
            <a:normAutofit/>
          </a:bodyPr>
          <a:lstStyle/>
          <a:p>
            <a:pPr algn="l">
              <a:lnSpc>
                <a:spcPct val="90000"/>
              </a:lnSpc>
            </a:pPr>
            <a:r>
              <a:rPr lang="en-US" sz="1700" i="1" dirty="0">
                <a:solidFill>
                  <a:schemeClr val="tx1"/>
                </a:solidFill>
              </a:rPr>
              <a:t>This is the overarching indicator. </a:t>
            </a:r>
          </a:p>
          <a:p>
            <a:pPr algn="l">
              <a:lnSpc>
                <a:spcPct val="90000"/>
              </a:lnSpc>
            </a:pPr>
            <a:r>
              <a:rPr lang="en-US" sz="1700" i="1" dirty="0">
                <a:solidFill>
                  <a:schemeClr val="tx1"/>
                </a:solidFill>
              </a:rPr>
              <a:t>As you sit with what ‘the Love of Christ Impels us’ you are invited to think about Mary Aikenhead, the Sisters of Charity, Mt St Michaels’ College and the shared heritage and gifts of Mary Aikenhead Ministries. </a:t>
            </a:r>
          </a:p>
          <a:p>
            <a:pPr indent="-228600" algn="l">
              <a:lnSpc>
                <a:spcPct val="90000"/>
              </a:lnSpc>
              <a:buFont typeface="Arial" panose="020B0604020202020204" pitchFamily="34" charset="0"/>
              <a:buChar char="•"/>
            </a:pPr>
            <a:endParaRPr lang="en-US" sz="1700" i="1" dirty="0">
              <a:solidFill>
                <a:schemeClr val="tx1"/>
              </a:solidFill>
            </a:endParaRPr>
          </a:p>
          <a:p>
            <a:pPr algn="l">
              <a:lnSpc>
                <a:spcPct val="90000"/>
              </a:lnSpc>
            </a:pPr>
            <a:r>
              <a:rPr lang="en-US" sz="1700" i="1" dirty="0">
                <a:solidFill>
                  <a:schemeClr val="tx1"/>
                </a:solidFill>
              </a:rPr>
              <a:t>How will you, as MSM Staff Member endorse and promote the spirit of this indicator at MSM in 2019?</a:t>
            </a:r>
          </a:p>
          <a:p>
            <a:pPr marL="457200" indent="-228600" algn="l">
              <a:lnSpc>
                <a:spcPct val="90000"/>
              </a:lnSpc>
              <a:buFont typeface="Arial" panose="020B0604020202020204" pitchFamily="34" charset="0"/>
              <a:buChar char="•"/>
            </a:pPr>
            <a:endParaRPr lang="en-US" sz="1700" dirty="0">
              <a:solidFill>
                <a:schemeClr val="tx1"/>
              </a:solidFill>
            </a:endParaRPr>
          </a:p>
        </p:txBody>
      </p:sp>
    </p:spTree>
    <p:extLst>
      <p:ext uri="{BB962C8B-B14F-4D97-AF65-F5344CB8AC3E}">
        <p14:creationId xmlns:p14="http://schemas.microsoft.com/office/powerpoint/2010/main" val="1350103797"/>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B181E26-89C4-4A14-92DE-0F4C4B0E9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Users\scampion\Desktop\33522423_1323831481085007_7182174445585301504_o.jpg">
            <a:extLst>
              <a:ext uri="{FF2B5EF4-FFF2-40B4-BE49-F238E27FC236}">
                <a16:creationId xmlns:a16="http://schemas.microsoft.com/office/drawing/2014/main" id="{3A73E087-C261-4EA1-A04A-8CDE85C551DB}"/>
              </a:ext>
            </a:extLst>
          </p:cNvPr>
          <p:cNvPicPr/>
          <p:nvPr/>
        </p:nvPicPr>
        <p:blipFill rotWithShape="1">
          <a:blip r:embed="rId3" cstate="print">
            <a:extLst>
              <a:ext uri="{28A0092B-C50C-407E-A947-70E740481C1C}">
                <a14:useLocalDpi xmlns:a14="http://schemas.microsoft.com/office/drawing/2010/main" val="0"/>
              </a:ext>
            </a:extLst>
          </a:blip>
          <a:srcRect r="2" b="10837"/>
          <a:stretch/>
        </p:blipFill>
        <p:spPr bwMode="auto">
          <a:xfrm>
            <a:off x="4940497" y="1690689"/>
            <a:ext cx="4203503"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a:noFill/>
        </p:spPr>
      </p:pic>
      <p:pic>
        <p:nvPicPr>
          <p:cNvPr id="4" name="Picture 3" descr="MAM_wave_1_PMS267_rgb.jpg"/>
          <p:cNvPicPr>
            <a:picLocks noChangeAspect="1"/>
          </p:cNvPicPr>
          <p:nvPr/>
        </p:nvPicPr>
        <p:blipFill rotWithShape="1">
          <a:blip r:embed="rId4" cstate="print"/>
          <a:srcRect l="38043" r="17012"/>
          <a:stretch/>
        </p:blipFill>
        <p:spPr>
          <a:xfrm>
            <a:off x="3593306" y="4357117"/>
            <a:ext cx="5550694"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p:spPr>
      </p:pic>
      <p:sp>
        <p:nvSpPr>
          <p:cNvPr id="12" name="Freeform 37">
            <a:extLst>
              <a:ext uri="{FF2B5EF4-FFF2-40B4-BE49-F238E27FC236}">
                <a16:creationId xmlns:a16="http://schemas.microsoft.com/office/drawing/2014/main" id="{13958066-7CBD-4B89-8F46-614C4F28B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5678446"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628650" y="365125"/>
            <a:ext cx="7886700" cy="1325563"/>
          </a:xfrm>
        </p:spPr>
        <p:txBody>
          <a:bodyPr vert="horz" lIns="91440" tIns="45720" rIns="91440" bIns="45720" rtlCol="0" anchor="ctr">
            <a:normAutofit/>
          </a:bodyPr>
          <a:lstStyle/>
          <a:p>
            <a:pPr algn="l">
              <a:lnSpc>
                <a:spcPct val="90000"/>
              </a:lnSpc>
            </a:pPr>
            <a:r>
              <a:rPr lang="en-US" sz="3200" kern="1200" dirty="0">
                <a:solidFill>
                  <a:schemeClr val="bg1"/>
                </a:solidFill>
                <a:latin typeface="+mj-lt"/>
                <a:ea typeface="+mj-ea"/>
                <a:cs typeface="+mj-cs"/>
              </a:rPr>
              <a:t>Preferential option for the poor: </a:t>
            </a:r>
            <a:br>
              <a:rPr lang="en-US" sz="3200" kern="1200" dirty="0">
                <a:solidFill>
                  <a:schemeClr val="bg1"/>
                </a:solidFill>
                <a:latin typeface="+mj-lt"/>
                <a:ea typeface="+mj-ea"/>
                <a:cs typeface="+mj-cs"/>
              </a:rPr>
            </a:br>
            <a:r>
              <a:rPr lang="en-US" sz="2400" i="1" kern="1200" dirty="0">
                <a:solidFill>
                  <a:schemeClr val="bg1"/>
                </a:solidFill>
                <a:latin typeface="+mj-lt"/>
                <a:ea typeface="+mj-ea"/>
                <a:cs typeface="+mj-cs"/>
              </a:rPr>
              <a:t>social action and justice</a:t>
            </a:r>
          </a:p>
        </p:txBody>
      </p:sp>
      <p:sp>
        <p:nvSpPr>
          <p:cNvPr id="3" name="Subtitle 2"/>
          <p:cNvSpPr>
            <a:spLocks noGrp="1"/>
          </p:cNvSpPr>
          <p:nvPr>
            <p:ph type="subTitle" idx="1"/>
          </p:nvPr>
        </p:nvSpPr>
        <p:spPr>
          <a:xfrm>
            <a:off x="628650" y="2780928"/>
            <a:ext cx="3727326" cy="3300464"/>
          </a:xfrm>
        </p:spPr>
        <p:txBody>
          <a:bodyPr vert="horz" lIns="91440" tIns="45720" rIns="91440" bIns="45720" rtlCol="0" anchor="t">
            <a:normAutofit/>
          </a:bodyPr>
          <a:lstStyle/>
          <a:p>
            <a:pPr marL="342900" indent="-228600" algn="l">
              <a:lnSpc>
                <a:spcPct val="90000"/>
              </a:lnSpc>
              <a:buFont typeface="Arial" panose="020B0604020202020204" pitchFamily="34" charset="0"/>
              <a:buChar char="•"/>
            </a:pPr>
            <a:r>
              <a:rPr lang="en-US" sz="1700" i="1" dirty="0">
                <a:solidFill>
                  <a:schemeClr val="tx1"/>
                </a:solidFill>
              </a:rPr>
              <a:t>How do you understand this indicator?</a:t>
            </a:r>
          </a:p>
          <a:p>
            <a:pPr marL="342900" indent="-228600" algn="l">
              <a:lnSpc>
                <a:spcPct val="90000"/>
              </a:lnSpc>
              <a:buFont typeface="Arial" panose="020B0604020202020204" pitchFamily="34" charset="0"/>
              <a:buChar char="•"/>
            </a:pPr>
            <a:endParaRPr lang="en-US" sz="1700" i="1" dirty="0">
              <a:solidFill>
                <a:schemeClr val="tx1"/>
              </a:solidFill>
            </a:endParaRPr>
          </a:p>
          <a:p>
            <a:pPr marL="342900" indent="-228600" algn="l">
              <a:lnSpc>
                <a:spcPct val="90000"/>
              </a:lnSpc>
              <a:buFont typeface="Arial" panose="020B0604020202020204" pitchFamily="34" charset="0"/>
              <a:buChar char="•"/>
            </a:pPr>
            <a:r>
              <a:rPr lang="en-US" sz="1700" i="1" dirty="0">
                <a:solidFill>
                  <a:schemeClr val="tx1"/>
                </a:solidFill>
              </a:rPr>
              <a:t>What are the clarifying questions that will help promote and embed understanding and experience of this indicator at MSM in 2019?</a:t>
            </a:r>
          </a:p>
          <a:p>
            <a:pPr marL="342900" indent="-228600" algn="l">
              <a:lnSpc>
                <a:spcPct val="90000"/>
              </a:lnSpc>
              <a:buFont typeface="Arial" panose="020B0604020202020204" pitchFamily="34" charset="0"/>
              <a:buChar char="•"/>
            </a:pPr>
            <a:endParaRPr lang="en-US" sz="1700" i="1" dirty="0">
              <a:solidFill>
                <a:schemeClr val="tx1"/>
              </a:solidFill>
            </a:endParaRPr>
          </a:p>
          <a:p>
            <a:pPr marL="457200" indent="-228600" algn="l">
              <a:lnSpc>
                <a:spcPct val="90000"/>
              </a:lnSpc>
              <a:buFont typeface="Arial" panose="020B0604020202020204" pitchFamily="34" charset="0"/>
              <a:buChar char="•"/>
            </a:pPr>
            <a:endParaRPr lang="en-US" sz="1700" dirty="0">
              <a:solidFill>
                <a:schemeClr val="tx1"/>
              </a:solidFill>
            </a:endParaRPr>
          </a:p>
        </p:txBody>
      </p:sp>
    </p:spTree>
    <p:extLst>
      <p:ext uri="{BB962C8B-B14F-4D97-AF65-F5344CB8AC3E}">
        <p14:creationId xmlns:p14="http://schemas.microsoft.com/office/powerpoint/2010/main" val="3021900542"/>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181E26-89C4-4A14-92DE-0F4C4B0E9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Users\scampion\Desktop\Lantern Making 15052018-17.jpg">
            <a:extLst>
              <a:ext uri="{FF2B5EF4-FFF2-40B4-BE49-F238E27FC236}">
                <a16:creationId xmlns:a16="http://schemas.microsoft.com/office/drawing/2014/main" id="{7E19F63C-1E74-48C8-B14F-A5F2BE8FCD61}"/>
              </a:ext>
            </a:extLst>
          </p:cNvPr>
          <p:cNvPicPr/>
          <p:nvPr/>
        </p:nvPicPr>
        <p:blipFill rotWithShape="1">
          <a:blip r:embed="rId3" cstate="print">
            <a:extLst>
              <a:ext uri="{28A0092B-C50C-407E-A947-70E740481C1C}">
                <a14:useLocalDpi xmlns:a14="http://schemas.microsoft.com/office/drawing/2010/main" val="0"/>
              </a:ext>
            </a:extLst>
          </a:blip>
          <a:srcRect r="2" b="10837"/>
          <a:stretch/>
        </p:blipFill>
        <p:spPr bwMode="auto">
          <a:xfrm>
            <a:off x="4940497" y="1690689"/>
            <a:ext cx="4203503"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a:noFill/>
        </p:spPr>
      </p:pic>
      <p:pic>
        <p:nvPicPr>
          <p:cNvPr id="4" name="Picture 3" descr="MAM_wave_1_PMS267_rgb.jpg"/>
          <p:cNvPicPr>
            <a:picLocks noChangeAspect="1"/>
          </p:cNvPicPr>
          <p:nvPr/>
        </p:nvPicPr>
        <p:blipFill rotWithShape="1">
          <a:blip r:embed="rId4" cstate="print"/>
          <a:srcRect l="38043" r="17012"/>
          <a:stretch/>
        </p:blipFill>
        <p:spPr>
          <a:xfrm>
            <a:off x="3593306" y="4357117"/>
            <a:ext cx="5550694"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p:spPr>
      </p:pic>
      <p:sp>
        <p:nvSpPr>
          <p:cNvPr id="24" name="Freeform 37">
            <a:extLst>
              <a:ext uri="{FF2B5EF4-FFF2-40B4-BE49-F238E27FC236}">
                <a16:creationId xmlns:a16="http://schemas.microsoft.com/office/drawing/2014/main" id="{13958066-7CBD-4B89-8F46-614C4F28B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5678446"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628650" y="365125"/>
            <a:ext cx="7886700" cy="1325563"/>
          </a:xfrm>
        </p:spPr>
        <p:txBody>
          <a:bodyPr vert="horz" lIns="91440" tIns="45720" rIns="91440" bIns="45720" rtlCol="0" anchor="ctr">
            <a:normAutofit/>
          </a:bodyPr>
          <a:lstStyle/>
          <a:p>
            <a:pPr algn="l">
              <a:lnSpc>
                <a:spcPct val="90000"/>
              </a:lnSpc>
            </a:pPr>
            <a:r>
              <a:rPr lang="en-US" sz="3200" kern="1200" dirty="0">
                <a:solidFill>
                  <a:schemeClr val="bg1"/>
                </a:solidFill>
                <a:latin typeface="+mj-lt"/>
                <a:ea typeface="+mj-ea"/>
                <a:cs typeface="+mj-cs"/>
              </a:rPr>
              <a:t>Trust in Divine Providence:  </a:t>
            </a:r>
            <a:br>
              <a:rPr lang="en-US" sz="3200" kern="1200" dirty="0">
                <a:solidFill>
                  <a:schemeClr val="bg1"/>
                </a:solidFill>
                <a:latin typeface="+mj-lt"/>
                <a:ea typeface="+mj-ea"/>
                <a:cs typeface="+mj-cs"/>
              </a:rPr>
            </a:br>
            <a:r>
              <a:rPr lang="en-US" sz="2400" i="1" kern="1200" dirty="0">
                <a:solidFill>
                  <a:schemeClr val="bg1"/>
                </a:solidFill>
                <a:latin typeface="+mj-lt"/>
                <a:ea typeface="+mj-ea"/>
                <a:cs typeface="+mj-cs"/>
              </a:rPr>
              <a:t>a spirituality of possibility</a:t>
            </a:r>
          </a:p>
        </p:txBody>
      </p:sp>
      <p:sp>
        <p:nvSpPr>
          <p:cNvPr id="3" name="Subtitle 2"/>
          <p:cNvSpPr>
            <a:spLocks noGrp="1"/>
          </p:cNvSpPr>
          <p:nvPr>
            <p:ph type="subTitle" idx="1"/>
          </p:nvPr>
        </p:nvSpPr>
        <p:spPr>
          <a:xfrm>
            <a:off x="628650" y="2015406"/>
            <a:ext cx="3823334" cy="4065986"/>
          </a:xfrm>
        </p:spPr>
        <p:txBody>
          <a:bodyPr vert="horz" lIns="91440" tIns="45720" rIns="91440" bIns="45720" rtlCol="0" anchor="t">
            <a:normAutofit/>
          </a:bodyPr>
          <a:lstStyle/>
          <a:p>
            <a:pPr marL="342900" indent="-228600" algn="l">
              <a:lnSpc>
                <a:spcPct val="90000"/>
              </a:lnSpc>
              <a:buFont typeface="Arial" panose="020B0604020202020204" pitchFamily="34" charset="0"/>
              <a:buChar char="•"/>
            </a:pPr>
            <a:r>
              <a:rPr lang="en-US" sz="1700" i="1">
                <a:solidFill>
                  <a:schemeClr val="tx1"/>
                </a:solidFill>
              </a:rPr>
              <a:t>How do you understand this indicator?</a:t>
            </a:r>
          </a:p>
          <a:p>
            <a:pPr marL="342900" indent="-228600" algn="l">
              <a:lnSpc>
                <a:spcPct val="90000"/>
              </a:lnSpc>
              <a:buFont typeface="Arial" panose="020B0604020202020204" pitchFamily="34" charset="0"/>
              <a:buChar char="•"/>
            </a:pPr>
            <a:endParaRPr lang="en-US" sz="1700" i="1">
              <a:solidFill>
                <a:schemeClr val="tx1"/>
              </a:solidFill>
            </a:endParaRPr>
          </a:p>
          <a:p>
            <a:pPr marL="342900" indent="-228600" algn="l">
              <a:lnSpc>
                <a:spcPct val="90000"/>
              </a:lnSpc>
              <a:buFont typeface="Arial" panose="020B0604020202020204" pitchFamily="34" charset="0"/>
              <a:buChar char="•"/>
            </a:pPr>
            <a:r>
              <a:rPr lang="en-US" sz="1700" i="1">
                <a:solidFill>
                  <a:schemeClr val="tx1"/>
                </a:solidFill>
              </a:rPr>
              <a:t>What are the clarifying questions that will help promote and embed understanding and experience of this indicator at MSM in 2019?</a:t>
            </a:r>
          </a:p>
          <a:p>
            <a:pPr marL="457200" indent="-228600" algn="l">
              <a:lnSpc>
                <a:spcPct val="90000"/>
              </a:lnSpc>
              <a:buFont typeface="Arial" panose="020B0604020202020204" pitchFamily="34" charset="0"/>
              <a:buChar char="•"/>
            </a:pPr>
            <a:endParaRPr lang="en-US" sz="1700">
              <a:solidFill>
                <a:schemeClr val="tx1"/>
              </a:solidFill>
            </a:endParaRPr>
          </a:p>
        </p:txBody>
      </p:sp>
    </p:spTree>
    <p:extLst>
      <p:ext uri="{BB962C8B-B14F-4D97-AF65-F5344CB8AC3E}">
        <p14:creationId xmlns:p14="http://schemas.microsoft.com/office/powerpoint/2010/main" val="241505608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318442"/>
            <a:ext cx="7772400" cy="3603425"/>
          </a:xfrm>
        </p:spPr>
        <p:txBody>
          <a:bodyPr>
            <a:normAutofit/>
          </a:bodyPr>
          <a:lstStyle/>
          <a:p>
            <a:r>
              <a:rPr lang="en-AU" sz="3200" dirty="0"/>
              <a:t>Mt St Michael’s College Staff Day</a:t>
            </a:r>
            <a:br>
              <a:rPr lang="en-AU" sz="3200" dirty="0"/>
            </a:br>
            <a:r>
              <a:rPr lang="en-AU" sz="3200" dirty="0"/>
              <a:t>24 January, 2019</a:t>
            </a:r>
          </a:p>
        </p:txBody>
      </p:sp>
      <p:sp>
        <p:nvSpPr>
          <p:cNvPr id="3" name="Subtitle 2"/>
          <p:cNvSpPr>
            <a:spLocks noGrp="1"/>
          </p:cNvSpPr>
          <p:nvPr>
            <p:ph type="subTitle" idx="1"/>
          </p:nvPr>
        </p:nvSpPr>
        <p:spPr>
          <a:xfrm>
            <a:off x="1371600" y="2492896"/>
            <a:ext cx="6400800" cy="2592288"/>
          </a:xfrm>
        </p:spPr>
        <p:txBody>
          <a:bodyPr/>
          <a:lstStyle/>
          <a:p>
            <a:r>
              <a:rPr lang="en-AU" i="1" dirty="0"/>
              <a:t>‘ By this everyone will know…’ </a:t>
            </a:r>
          </a:p>
          <a:p>
            <a:endParaRPr lang="en-AU" i="1" dirty="0"/>
          </a:p>
          <a:p>
            <a:r>
              <a:rPr lang="en-AU" dirty="0"/>
              <a:t>An exploration of what it is to be a Mary Aikenhead Ministries'’ College. </a:t>
            </a:r>
          </a:p>
        </p:txBody>
      </p:sp>
      <p:pic>
        <p:nvPicPr>
          <p:cNvPr id="4" name="Picture 3" descr="MAM_wave_1_PMS267_rgb.jpg"/>
          <p:cNvPicPr>
            <a:picLocks noChangeAspect="1"/>
          </p:cNvPicPr>
          <p:nvPr/>
        </p:nvPicPr>
        <p:blipFill>
          <a:blip r:embed="rId3" cstate="print"/>
          <a:stretch>
            <a:fillRect/>
          </a:stretch>
        </p:blipFill>
        <p:spPr>
          <a:xfrm>
            <a:off x="16765" y="5183640"/>
            <a:ext cx="9144000" cy="16430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245810"/>
            <a:ext cx="6858000" cy="1355750"/>
          </a:xfrm>
        </p:spPr>
        <p:txBody>
          <a:bodyPr>
            <a:normAutofit/>
          </a:bodyPr>
          <a:lstStyle/>
          <a:p>
            <a:pPr algn="l">
              <a:lnSpc>
                <a:spcPct val="90000"/>
              </a:lnSpc>
            </a:pPr>
            <a:r>
              <a:rPr lang="en-AU" sz="3200" dirty="0"/>
              <a:t>Contemplatives in Action: </a:t>
            </a:r>
            <a:br>
              <a:rPr lang="en-AU" sz="3200" dirty="0"/>
            </a:br>
            <a:r>
              <a:rPr lang="en-AU" sz="2400" i="1" dirty="0"/>
              <a:t>learning and teaching</a:t>
            </a:r>
          </a:p>
        </p:txBody>
      </p:sp>
      <p:sp>
        <p:nvSpPr>
          <p:cNvPr id="3" name="Subtitle 2"/>
          <p:cNvSpPr>
            <a:spLocks noGrp="1"/>
          </p:cNvSpPr>
          <p:nvPr>
            <p:ph type="subTitle" idx="1"/>
          </p:nvPr>
        </p:nvSpPr>
        <p:spPr>
          <a:xfrm>
            <a:off x="1143000" y="3608516"/>
            <a:ext cx="6858000" cy="911117"/>
          </a:xfrm>
        </p:spPr>
        <p:txBody>
          <a:bodyPr>
            <a:normAutofit/>
          </a:bodyPr>
          <a:lstStyle/>
          <a:p>
            <a:pPr marL="342900" indent="-342900" algn="l">
              <a:lnSpc>
                <a:spcPct val="90000"/>
              </a:lnSpc>
              <a:buFont typeface="Arial" panose="020B0604020202020204" pitchFamily="34" charset="0"/>
              <a:buChar char="•"/>
            </a:pPr>
            <a:r>
              <a:rPr lang="en-US" sz="1300" i="1">
                <a:cs typeface="Arial"/>
              </a:rPr>
              <a:t>How do you understand this indicator?</a:t>
            </a:r>
          </a:p>
          <a:p>
            <a:pPr marL="342900" indent="-342900" algn="l">
              <a:lnSpc>
                <a:spcPct val="90000"/>
              </a:lnSpc>
              <a:buFont typeface="Arial" panose="020B0604020202020204" pitchFamily="34" charset="0"/>
              <a:buChar char="•"/>
            </a:pPr>
            <a:endParaRPr lang="en-AU" sz="1300" i="1"/>
          </a:p>
          <a:p>
            <a:pPr marL="342900" indent="-342900" algn="l">
              <a:lnSpc>
                <a:spcPct val="90000"/>
              </a:lnSpc>
              <a:buFont typeface="Arial" panose="020B0604020202020204" pitchFamily="34" charset="0"/>
              <a:buChar char="•"/>
            </a:pPr>
            <a:r>
              <a:rPr lang="en-AU" sz="1300" i="1"/>
              <a:t>What are the clarifying questions that will help promote and embed understanding and experience of this indicator at MSM in 2019?</a:t>
            </a:r>
          </a:p>
          <a:p>
            <a:pPr marL="342900" indent="-342900" algn="l">
              <a:lnSpc>
                <a:spcPct val="90000"/>
              </a:lnSpc>
              <a:buFont typeface="Arial" panose="020B0604020202020204" pitchFamily="34" charset="0"/>
              <a:buChar char="•"/>
            </a:pPr>
            <a:endParaRPr lang="en-AU" sz="1300" i="1"/>
          </a:p>
          <a:p>
            <a:pPr marL="457200" indent="-457200" algn="l">
              <a:lnSpc>
                <a:spcPct val="90000"/>
              </a:lnSpc>
              <a:buFont typeface="Arial" panose="020B0604020202020204" pitchFamily="34" charset="0"/>
              <a:buChar char="•"/>
            </a:pPr>
            <a:endParaRPr lang="en-AU" sz="1300"/>
          </a:p>
        </p:txBody>
      </p:sp>
      <p:sp>
        <p:nvSpPr>
          <p:cNvPr id="11" name="Freeform 31">
            <a:extLst>
              <a:ext uri="{FF2B5EF4-FFF2-40B4-BE49-F238E27FC236}">
                <a16:creationId xmlns:a16="http://schemas.microsoft.com/office/drawing/2014/main" id="{A2AEA782-0EA4-42E9-871D-7401D6A09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56355" cy="2130951"/>
          </a:xfrm>
          <a:custGeom>
            <a:avLst/>
            <a:gdLst>
              <a:gd name="connsiteX0" fmla="*/ 0 w 4475140"/>
              <a:gd name="connsiteY0" fmla="*/ 0 h 2130951"/>
              <a:gd name="connsiteX1" fmla="*/ 1074821 w 4475140"/>
              <a:gd name="connsiteY1" fmla="*/ 0 h 2130951"/>
              <a:gd name="connsiteX2" fmla="*/ 1074821 w 4475140"/>
              <a:gd name="connsiteY2" fmla="*/ 478 h 2130951"/>
              <a:gd name="connsiteX3" fmla="*/ 4475140 w 4475140"/>
              <a:gd name="connsiteY3" fmla="*/ 478 h 2130951"/>
              <a:gd name="connsiteX4" fmla="*/ 3488452 w 4475140"/>
              <a:gd name="connsiteY4" fmla="*/ 2130951 h 2130951"/>
              <a:gd name="connsiteX5" fmla="*/ 0 w 4475140"/>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30951">
                <a:moveTo>
                  <a:pt x="0" y="0"/>
                </a:moveTo>
                <a:lnTo>
                  <a:pt x="1074821" y="0"/>
                </a:lnTo>
                <a:lnTo>
                  <a:pt x="1074821" y="478"/>
                </a:lnTo>
                <a:lnTo>
                  <a:pt x="4475140" y="478"/>
                </a:lnTo>
                <a:lnTo>
                  <a:pt x="3488452" y="2130951"/>
                </a:lnTo>
                <a:lnTo>
                  <a:pt x="0" y="2130951"/>
                </a:lnTo>
                <a:close/>
              </a:path>
            </a:pathLst>
          </a:custGeom>
          <a:solidFill>
            <a:srgbClr val="55382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MAM_wave_1_PMS267_rgb.jpg"/>
          <p:cNvPicPr>
            <a:picLocks noChangeAspect="1"/>
          </p:cNvPicPr>
          <p:nvPr/>
        </p:nvPicPr>
        <p:blipFill rotWithShape="1">
          <a:blip r:embed="rId3" cstate="print"/>
          <a:srcRect l="30066" r="9035"/>
          <a:stretch/>
        </p:blipFill>
        <p:spPr>
          <a:xfrm>
            <a:off x="2736988" y="10"/>
            <a:ext cx="6407012" cy="2130463"/>
          </a:xfrm>
          <a:custGeom>
            <a:avLst/>
            <a:gdLst>
              <a:gd name="connsiteX0" fmla="*/ 986689 w 8542682"/>
              <a:gd name="connsiteY0" fmla="*/ 0 h 2130473"/>
              <a:gd name="connsiteX1" fmla="*/ 8542682 w 8542682"/>
              <a:gd name="connsiteY1" fmla="*/ 0 h 2130473"/>
              <a:gd name="connsiteX2" fmla="*/ 8542682 w 8542682"/>
              <a:gd name="connsiteY2" fmla="*/ 2130473 h 2130473"/>
              <a:gd name="connsiteX3" fmla="*/ 0 w 8542682"/>
              <a:gd name="connsiteY3" fmla="*/ 2130473 h 2130473"/>
            </a:gdLst>
            <a:ahLst/>
            <a:cxnLst>
              <a:cxn ang="0">
                <a:pos x="connsiteX0" y="connsiteY0"/>
              </a:cxn>
              <a:cxn ang="0">
                <a:pos x="connsiteX1" y="connsiteY1"/>
              </a:cxn>
              <a:cxn ang="0">
                <a:pos x="connsiteX2" y="connsiteY2"/>
              </a:cxn>
              <a:cxn ang="0">
                <a:pos x="connsiteX3" y="connsiteY3"/>
              </a:cxn>
            </a:cxnLst>
            <a:rect l="l" t="t" r="r" b="b"/>
            <a:pathLst>
              <a:path w="8542682" h="2130473">
                <a:moveTo>
                  <a:pt x="986689" y="0"/>
                </a:moveTo>
                <a:lnTo>
                  <a:pt x="8542682" y="0"/>
                </a:lnTo>
                <a:lnTo>
                  <a:pt x="8542682" y="2130473"/>
                </a:lnTo>
                <a:lnTo>
                  <a:pt x="0" y="2130473"/>
                </a:lnTo>
                <a:close/>
              </a:path>
            </a:pathLst>
          </a:custGeom>
        </p:spPr>
      </p:pic>
      <p:sp>
        <p:nvSpPr>
          <p:cNvPr id="13" name="Freeform 34">
            <a:extLst>
              <a:ext uri="{FF2B5EF4-FFF2-40B4-BE49-F238E27FC236}">
                <a16:creationId xmlns:a16="http://schemas.microsoft.com/office/drawing/2014/main" id="{B0992639-1CDA-4FE6-BB95-E13221490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5787645" y="4682362"/>
            <a:ext cx="3356355" cy="2174680"/>
          </a:xfrm>
          <a:custGeom>
            <a:avLst/>
            <a:gdLst>
              <a:gd name="connsiteX0" fmla="*/ 3468199 w 4475140"/>
              <a:gd name="connsiteY0" fmla="*/ 2174680 h 2174680"/>
              <a:gd name="connsiteX1" fmla="*/ 0 w 4475140"/>
              <a:gd name="connsiteY1" fmla="*/ 2174680 h 2174680"/>
              <a:gd name="connsiteX2" fmla="*/ 0 w 4475140"/>
              <a:gd name="connsiteY2" fmla="*/ 0 h 2174680"/>
              <a:gd name="connsiteX3" fmla="*/ 1074821 w 4475140"/>
              <a:gd name="connsiteY3" fmla="*/ 0 h 2174680"/>
              <a:gd name="connsiteX4" fmla="*/ 1074821 w 4475140"/>
              <a:gd name="connsiteY4" fmla="*/ 478 h 2174680"/>
              <a:gd name="connsiteX5" fmla="*/ 4475140 w 4475140"/>
              <a:gd name="connsiteY5" fmla="*/ 478 h 21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74680">
                <a:moveTo>
                  <a:pt x="3468199" y="2174680"/>
                </a:moveTo>
                <a:lnTo>
                  <a:pt x="0" y="2174680"/>
                </a:lnTo>
                <a:lnTo>
                  <a:pt x="0" y="0"/>
                </a:lnTo>
                <a:lnTo>
                  <a:pt x="1074821" y="0"/>
                </a:lnTo>
                <a:lnTo>
                  <a:pt x="1074821" y="478"/>
                </a:lnTo>
                <a:lnTo>
                  <a:pt x="4475140" y="478"/>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337A25B0-13CB-433D-879C-1E47ABED63B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772" r="1" b="61706"/>
          <a:stretch/>
        </p:blipFill>
        <p:spPr>
          <a:xfrm>
            <a:off x="20" y="4682840"/>
            <a:ext cx="6422512" cy="2175160"/>
          </a:xfrm>
          <a:custGeom>
            <a:avLst/>
            <a:gdLst>
              <a:gd name="connsiteX0" fmla="*/ 0 w 8563376"/>
              <a:gd name="connsiteY0" fmla="*/ 0 h 2175160"/>
              <a:gd name="connsiteX1" fmla="*/ 8563376 w 8563376"/>
              <a:gd name="connsiteY1" fmla="*/ 0 h 2175160"/>
              <a:gd name="connsiteX2" fmla="*/ 7555992 w 8563376"/>
              <a:gd name="connsiteY2" fmla="*/ 2175160 h 2175160"/>
              <a:gd name="connsiteX3" fmla="*/ 0 w 8563376"/>
              <a:gd name="connsiteY3" fmla="*/ 2175160 h 2175160"/>
            </a:gdLst>
            <a:ahLst/>
            <a:cxnLst>
              <a:cxn ang="0">
                <a:pos x="connsiteX0" y="connsiteY0"/>
              </a:cxn>
              <a:cxn ang="0">
                <a:pos x="connsiteX1" y="connsiteY1"/>
              </a:cxn>
              <a:cxn ang="0">
                <a:pos x="connsiteX2" y="connsiteY2"/>
              </a:cxn>
              <a:cxn ang="0">
                <a:pos x="connsiteX3" y="connsiteY3"/>
              </a:cxn>
            </a:cxnLst>
            <a:rect l="l" t="t" r="r" b="b"/>
            <a:pathLst>
              <a:path w="8563376" h="2175160">
                <a:moveTo>
                  <a:pt x="0" y="0"/>
                </a:moveTo>
                <a:lnTo>
                  <a:pt x="8563376" y="0"/>
                </a:lnTo>
                <a:lnTo>
                  <a:pt x="7555992" y="2175160"/>
                </a:lnTo>
                <a:lnTo>
                  <a:pt x="0" y="2175160"/>
                </a:lnTo>
                <a:close/>
              </a:path>
            </a:pathLst>
          </a:custGeom>
        </p:spPr>
      </p:pic>
    </p:spTree>
    <p:extLst>
      <p:ext uri="{BB962C8B-B14F-4D97-AF65-F5344CB8AC3E}">
        <p14:creationId xmlns:p14="http://schemas.microsoft.com/office/powerpoint/2010/main" val="2370912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245810"/>
            <a:ext cx="6858000" cy="1355750"/>
          </a:xfrm>
        </p:spPr>
        <p:txBody>
          <a:bodyPr>
            <a:normAutofit/>
          </a:bodyPr>
          <a:lstStyle/>
          <a:p>
            <a:pPr algn="l">
              <a:lnSpc>
                <a:spcPct val="90000"/>
              </a:lnSpc>
            </a:pPr>
            <a:r>
              <a:rPr lang="en-AU" sz="3200" dirty="0"/>
              <a:t>Called to be extensively useful: </a:t>
            </a:r>
            <a:r>
              <a:rPr lang="en-AU" sz="2400" i="1" dirty="0"/>
              <a:t>achievement and excellence</a:t>
            </a:r>
          </a:p>
        </p:txBody>
      </p:sp>
      <p:sp>
        <p:nvSpPr>
          <p:cNvPr id="3" name="Subtitle 2"/>
          <p:cNvSpPr>
            <a:spLocks noGrp="1"/>
          </p:cNvSpPr>
          <p:nvPr>
            <p:ph type="subTitle" idx="1"/>
          </p:nvPr>
        </p:nvSpPr>
        <p:spPr>
          <a:xfrm>
            <a:off x="1143000" y="3608516"/>
            <a:ext cx="6858000" cy="911117"/>
          </a:xfrm>
        </p:spPr>
        <p:txBody>
          <a:bodyPr>
            <a:normAutofit/>
          </a:bodyPr>
          <a:lstStyle/>
          <a:p>
            <a:pPr marL="342900" indent="-342900" algn="l">
              <a:lnSpc>
                <a:spcPct val="90000"/>
              </a:lnSpc>
              <a:buFont typeface="Arial" panose="020B0604020202020204" pitchFamily="34" charset="0"/>
              <a:buChar char="•"/>
            </a:pPr>
            <a:r>
              <a:rPr lang="en-US" sz="1300" i="1">
                <a:cs typeface="Arial"/>
              </a:rPr>
              <a:t>How do you understand this indicator?</a:t>
            </a:r>
          </a:p>
          <a:p>
            <a:pPr marL="342900" indent="-342900" algn="l">
              <a:lnSpc>
                <a:spcPct val="90000"/>
              </a:lnSpc>
              <a:buFont typeface="Arial" panose="020B0604020202020204" pitchFamily="34" charset="0"/>
              <a:buChar char="•"/>
            </a:pPr>
            <a:endParaRPr lang="en-AU" sz="1300" i="1"/>
          </a:p>
          <a:p>
            <a:pPr marL="342900" indent="-342900" algn="l">
              <a:lnSpc>
                <a:spcPct val="90000"/>
              </a:lnSpc>
              <a:buFont typeface="Arial" panose="020B0604020202020204" pitchFamily="34" charset="0"/>
              <a:buChar char="•"/>
            </a:pPr>
            <a:r>
              <a:rPr lang="en-AU" sz="1300" i="1"/>
              <a:t>What are the clarifying questions that will help promote and embed understanding and experience of this indicator at MSM in 2019?</a:t>
            </a:r>
          </a:p>
          <a:p>
            <a:pPr marL="342900" indent="-342900" algn="l">
              <a:lnSpc>
                <a:spcPct val="90000"/>
              </a:lnSpc>
              <a:buFont typeface="Arial" panose="020B0604020202020204" pitchFamily="34" charset="0"/>
              <a:buChar char="•"/>
            </a:pPr>
            <a:endParaRPr lang="en-AU" sz="1300" i="1"/>
          </a:p>
          <a:p>
            <a:pPr marL="457200" indent="-457200" algn="l">
              <a:lnSpc>
                <a:spcPct val="90000"/>
              </a:lnSpc>
              <a:buFont typeface="Arial" panose="020B0604020202020204" pitchFamily="34" charset="0"/>
              <a:buChar char="•"/>
            </a:pPr>
            <a:endParaRPr lang="en-AU" sz="1300"/>
          </a:p>
        </p:txBody>
      </p:sp>
      <p:sp>
        <p:nvSpPr>
          <p:cNvPr id="15" name="Freeform 31">
            <a:extLst>
              <a:ext uri="{FF2B5EF4-FFF2-40B4-BE49-F238E27FC236}">
                <a16:creationId xmlns:a16="http://schemas.microsoft.com/office/drawing/2014/main" id="{A2AEA782-0EA4-42E9-871D-7401D6A09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56355" cy="2130951"/>
          </a:xfrm>
          <a:custGeom>
            <a:avLst/>
            <a:gdLst>
              <a:gd name="connsiteX0" fmla="*/ 0 w 4475140"/>
              <a:gd name="connsiteY0" fmla="*/ 0 h 2130951"/>
              <a:gd name="connsiteX1" fmla="*/ 1074821 w 4475140"/>
              <a:gd name="connsiteY1" fmla="*/ 0 h 2130951"/>
              <a:gd name="connsiteX2" fmla="*/ 1074821 w 4475140"/>
              <a:gd name="connsiteY2" fmla="*/ 478 h 2130951"/>
              <a:gd name="connsiteX3" fmla="*/ 4475140 w 4475140"/>
              <a:gd name="connsiteY3" fmla="*/ 478 h 2130951"/>
              <a:gd name="connsiteX4" fmla="*/ 3488452 w 4475140"/>
              <a:gd name="connsiteY4" fmla="*/ 2130951 h 2130951"/>
              <a:gd name="connsiteX5" fmla="*/ 0 w 4475140"/>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30951">
                <a:moveTo>
                  <a:pt x="0" y="0"/>
                </a:moveTo>
                <a:lnTo>
                  <a:pt x="1074821" y="0"/>
                </a:lnTo>
                <a:lnTo>
                  <a:pt x="1074821" y="478"/>
                </a:lnTo>
                <a:lnTo>
                  <a:pt x="4475140" y="478"/>
                </a:lnTo>
                <a:lnTo>
                  <a:pt x="3488452" y="2130951"/>
                </a:lnTo>
                <a:lnTo>
                  <a:pt x="0" y="2130951"/>
                </a:lnTo>
                <a:close/>
              </a:path>
            </a:pathLst>
          </a:custGeom>
          <a:solidFill>
            <a:srgbClr val="344B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MAM_wave_1_PMS267_rgb.jpg"/>
          <p:cNvPicPr>
            <a:picLocks noChangeAspect="1"/>
          </p:cNvPicPr>
          <p:nvPr/>
        </p:nvPicPr>
        <p:blipFill rotWithShape="1">
          <a:blip r:embed="rId3" cstate="print"/>
          <a:srcRect l="30066" r="9035"/>
          <a:stretch/>
        </p:blipFill>
        <p:spPr>
          <a:xfrm>
            <a:off x="467544" y="10"/>
            <a:ext cx="8676456" cy="2130463"/>
          </a:xfrm>
          <a:custGeom>
            <a:avLst/>
            <a:gdLst>
              <a:gd name="connsiteX0" fmla="*/ 986689 w 8542682"/>
              <a:gd name="connsiteY0" fmla="*/ 0 h 2130473"/>
              <a:gd name="connsiteX1" fmla="*/ 8542682 w 8542682"/>
              <a:gd name="connsiteY1" fmla="*/ 0 h 2130473"/>
              <a:gd name="connsiteX2" fmla="*/ 8542682 w 8542682"/>
              <a:gd name="connsiteY2" fmla="*/ 2130473 h 2130473"/>
              <a:gd name="connsiteX3" fmla="*/ 0 w 8542682"/>
              <a:gd name="connsiteY3" fmla="*/ 2130473 h 2130473"/>
            </a:gdLst>
            <a:ahLst/>
            <a:cxnLst>
              <a:cxn ang="0">
                <a:pos x="connsiteX0" y="connsiteY0"/>
              </a:cxn>
              <a:cxn ang="0">
                <a:pos x="connsiteX1" y="connsiteY1"/>
              </a:cxn>
              <a:cxn ang="0">
                <a:pos x="connsiteX2" y="connsiteY2"/>
              </a:cxn>
              <a:cxn ang="0">
                <a:pos x="connsiteX3" y="connsiteY3"/>
              </a:cxn>
            </a:cxnLst>
            <a:rect l="l" t="t" r="r" b="b"/>
            <a:pathLst>
              <a:path w="8542682" h="2130473">
                <a:moveTo>
                  <a:pt x="986689" y="0"/>
                </a:moveTo>
                <a:lnTo>
                  <a:pt x="8542682" y="0"/>
                </a:lnTo>
                <a:lnTo>
                  <a:pt x="8542682" y="2130473"/>
                </a:lnTo>
                <a:lnTo>
                  <a:pt x="0" y="2130473"/>
                </a:lnTo>
                <a:close/>
              </a:path>
            </a:pathLst>
          </a:custGeom>
        </p:spPr>
      </p:pic>
      <p:sp>
        <p:nvSpPr>
          <p:cNvPr id="16" name="Freeform 34">
            <a:extLst>
              <a:ext uri="{FF2B5EF4-FFF2-40B4-BE49-F238E27FC236}">
                <a16:creationId xmlns:a16="http://schemas.microsoft.com/office/drawing/2014/main" id="{B0992639-1CDA-4FE6-BB95-E13221490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5787645" y="4682362"/>
            <a:ext cx="3356355" cy="2174680"/>
          </a:xfrm>
          <a:custGeom>
            <a:avLst/>
            <a:gdLst>
              <a:gd name="connsiteX0" fmla="*/ 3468199 w 4475140"/>
              <a:gd name="connsiteY0" fmla="*/ 2174680 h 2174680"/>
              <a:gd name="connsiteX1" fmla="*/ 0 w 4475140"/>
              <a:gd name="connsiteY1" fmla="*/ 2174680 h 2174680"/>
              <a:gd name="connsiteX2" fmla="*/ 0 w 4475140"/>
              <a:gd name="connsiteY2" fmla="*/ 0 h 2174680"/>
              <a:gd name="connsiteX3" fmla="*/ 1074821 w 4475140"/>
              <a:gd name="connsiteY3" fmla="*/ 0 h 2174680"/>
              <a:gd name="connsiteX4" fmla="*/ 1074821 w 4475140"/>
              <a:gd name="connsiteY4" fmla="*/ 478 h 2174680"/>
              <a:gd name="connsiteX5" fmla="*/ 4475140 w 4475140"/>
              <a:gd name="connsiteY5" fmla="*/ 478 h 21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74680">
                <a:moveTo>
                  <a:pt x="3468199" y="2174680"/>
                </a:moveTo>
                <a:lnTo>
                  <a:pt x="0" y="2174680"/>
                </a:lnTo>
                <a:lnTo>
                  <a:pt x="0" y="0"/>
                </a:lnTo>
                <a:lnTo>
                  <a:pt x="1074821" y="0"/>
                </a:lnTo>
                <a:lnTo>
                  <a:pt x="1074821" y="478"/>
                </a:lnTo>
                <a:lnTo>
                  <a:pt x="4475140" y="478"/>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25655D45-4667-4210-88B0-D4D6CECA0947}"/>
              </a:ext>
            </a:extLst>
          </p:cNvPr>
          <p:cNvPicPr>
            <a:picLocks noChangeAspect="1"/>
          </p:cNvPicPr>
          <p:nvPr/>
        </p:nvPicPr>
        <p:blipFill rotWithShape="1">
          <a:blip r:embed="rId4">
            <a:extLst>
              <a:ext uri="{28A0092B-C50C-407E-A947-70E740481C1C}">
                <a14:useLocalDpi xmlns:a14="http://schemas.microsoft.com/office/drawing/2010/main" val="0"/>
              </a:ext>
            </a:extLst>
          </a:blip>
          <a:srcRect t="33738" r="-2" b="13135"/>
          <a:stretch/>
        </p:blipFill>
        <p:spPr>
          <a:xfrm>
            <a:off x="20" y="4682840"/>
            <a:ext cx="6422512" cy="2175160"/>
          </a:xfrm>
          <a:custGeom>
            <a:avLst/>
            <a:gdLst>
              <a:gd name="connsiteX0" fmla="*/ 0 w 8563376"/>
              <a:gd name="connsiteY0" fmla="*/ 0 h 2175160"/>
              <a:gd name="connsiteX1" fmla="*/ 8563376 w 8563376"/>
              <a:gd name="connsiteY1" fmla="*/ 0 h 2175160"/>
              <a:gd name="connsiteX2" fmla="*/ 7555992 w 8563376"/>
              <a:gd name="connsiteY2" fmla="*/ 2175160 h 2175160"/>
              <a:gd name="connsiteX3" fmla="*/ 0 w 8563376"/>
              <a:gd name="connsiteY3" fmla="*/ 2175160 h 2175160"/>
            </a:gdLst>
            <a:ahLst/>
            <a:cxnLst>
              <a:cxn ang="0">
                <a:pos x="connsiteX0" y="connsiteY0"/>
              </a:cxn>
              <a:cxn ang="0">
                <a:pos x="connsiteX1" y="connsiteY1"/>
              </a:cxn>
              <a:cxn ang="0">
                <a:pos x="connsiteX2" y="connsiteY2"/>
              </a:cxn>
              <a:cxn ang="0">
                <a:pos x="connsiteX3" y="connsiteY3"/>
              </a:cxn>
            </a:cxnLst>
            <a:rect l="l" t="t" r="r" b="b"/>
            <a:pathLst>
              <a:path w="8563376" h="2175160">
                <a:moveTo>
                  <a:pt x="0" y="0"/>
                </a:moveTo>
                <a:lnTo>
                  <a:pt x="8563376" y="0"/>
                </a:lnTo>
                <a:lnTo>
                  <a:pt x="7555992" y="2175160"/>
                </a:lnTo>
                <a:lnTo>
                  <a:pt x="0" y="2175160"/>
                </a:lnTo>
                <a:close/>
              </a:path>
            </a:pathLst>
          </a:custGeom>
        </p:spPr>
      </p:pic>
    </p:spTree>
    <p:extLst>
      <p:ext uri="{BB962C8B-B14F-4D97-AF65-F5344CB8AC3E}">
        <p14:creationId xmlns:p14="http://schemas.microsoft.com/office/powerpoint/2010/main" val="379379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4841EA57-DEA6-4BE9-B11E-1FBCC76BE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AM_wave_1_PMS267_rgb.jpg"/>
          <p:cNvPicPr>
            <a:picLocks noChangeAspect="1"/>
          </p:cNvPicPr>
          <p:nvPr/>
        </p:nvPicPr>
        <p:blipFill rotWithShape="1">
          <a:blip r:embed="rId3" cstate="print"/>
          <a:srcRect l="39701" r="18671"/>
          <a:stretch/>
        </p:blipFill>
        <p:spPr>
          <a:xfrm>
            <a:off x="4410046" y="16034"/>
            <a:ext cx="4699318" cy="2285990"/>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p:spPr>
      </p:pic>
      <p:pic>
        <p:nvPicPr>
          <p:cNvPr id="8" name="Picture 7">
            <a:extLst>
              <a:ext uri="{FF2B5EF4-FFF2-40B4-BE49-F238E27FC236}">
                <a16:creationId xmlns:a16="http://schemas.microsoft.com/office/drawing/2014/main" id="{17BA1E3D-4BEF-4BCB-B191-450BFDB05538}"/>
              </a:ext>
            </a:extLst>
          </p:cNvPr>
          <p:cNvPicPr>
            <a:picLocks noChangeAspect="1"/>
          </p:cNvPicPr>
          <p:nvPr/>
        </p:nvPicPr>
        <p:blipFill rotWithShape="1">
          <a:blip r:embed="rId4">
            <a:extLst>
              <a:ext uri="{28A0092B-C50C-407E-A947-70E740481C1C}">
                <a14:useLocalDpi xmlns:a14="http://schemas.microsoft.com/office/drawing/2010/main" val="0"/>
              </a:ext>
            </a:extLst>
          </a:blip>
          <a:srcRect l="14709" r="17428" b="-2"/>
          <a:stretch/>
        </p:blipFill>
        <p:spPr>
          <a:xfrm>
            <a:off x="5241306" y="2286000"/>
            <a:ext cx="3902692" cy="2286000"/>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p:spPr>
      </p:pic>
      <p:pic>
        <p:nvPicPr>
          <p:cNvPr id="6" name="Picture 5">
            <a:extLst>
              <a:ext uri="{FF2B5EF4-FFF2-40B4-BE49-F238E27FC236}">
                <a16:creationId xmlns:a16="http://schemas.microsoft.com/office/drawing/2014/main" id="{65ADAF97-9684-4AAC-8684-A731AA3D16B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064" r="13489" b="-3"/>
          <a:stretch/>
        </p:blipFill>
        <p:spPr>
          <a:xfrm>
            <a:off x="5970491" y="4572000"/>
            <a:ext cx="3108287" cy="2286000"/>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p:spPr>
      </p:pic>
      <p:sp>
        <p:nvSpPr>
          <p:cNvPr id="41" name="Freeform 15">
            <a:extLst>
              <a:ext uri="{FF2B5EF4-FFF2-40B4-BE49-F238E27FC236}">
                <a16:creationId xmlns:a16="http://schemas.microsoft.com/office/drawing/2014/main" id="{A26922E4-CEB0-4BFE-BAD1-403E6A417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92652" cy="6858000"/>
          </a:xfrm>
          <a:custGeom>
            <a:avLst/>
            <a:gdLst>
              <a:gd name="connsiteX0" fmla="*/ 0 w 9590203"/>
              <a:gd name="connsiteY0" fmla="*/ 0 h 6858000"/>
              <a:gd name="connsiteX1" fmla="*/ 6414049 w 9590203"/>
              <a:gd name="connsiteY1" fmla="*/ 0 h 6858000"/>
              <a:gd name="connsiteX2" fmla="*/ 9590203 w 9590203"/>
              <a:gd name="connsiteY2" fmla="*/ 6858000 h 6858000"/>
              <a:gd name="connsiteX3" fmla="*/ 0 w 95902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90203" h="6858000">
                <a:moveTo>
                  <a:pt x="0" y="0"/>
                </a:moveTo>
                <a:lnTo>
                  <a:pt x="6414049" y="0"/>
                </a:lnTo>
                <a:lnTo>
                  <a:pt x="9590203" y="6858000"/>
                </a:lnTo>
                <a:lnTo>
                  <a:pt x="0" y="6858000"/>
                </a:ln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584687" y="355860"/>
            <a:ext cx="3816030" cy="1325563"/>
          </a:xfrm>
        </p:spPr>
        <p:txBody>
          <a:bodyPr vert="horz" lIns="91440" tIns="45720" rIns="91440" bIns="45720" rtlCol="0" anchor="ctr">
            <a:normAutofit/>
          </a:bodyPr>
          <a:lstStyle/>
          <a:p>
            <a:pPr algn="l">
              <a:lnSpc>
                <a:spcPct val="90000"/>
              </a:lnSpc>
            </a:pPr>
            <a:r>
              <a:rPr lang="en-US" sz="2800" kern="1200" dirty="0">
                <a:solidFill>
                  <a:srgbClr val="000000"/>
                </a:solidFill>
                <a:latin typeface="+mj-lt"/>
                <a:ea typeface="+mj-ea"/>
                <a:cs typeface="+mj-cs"/>
              </a:rPr>
              <a:t>Going to the margins: </a:t>
            </a:r>
            <a:br>
              <a:rPr lang="en-US" sz="2800" kern="1200" dirty="0">
                <a:solidFill>
                  <a:srgbClr val="000000"/>
                </a:solidFill>
                <a:latin typeface="+mj-lt"/>
                <a:ea typeface="+mj-ea"/>
                <a:cs typeface="+mj-cs"/>
              </a:rPr>
            </a:br>
            <a:r>
              <a:rPr lang="en-US" sz="2000" i="1" kern="1200" dirty="0">
                <a:solidFill>
                  <a:srgbClr val="000000"/>
                </a:solidFill>
                <a:latin typeface="+mj-lt"/>
                <a:ea typeface="+mj-ea"/>
                <a:cs typeface="+mj-cs"/>
              </a:rPr>
              <a:t>forward thinking and innovation</a:t>
            </a:r>
          </a:p>
        </p:txBody>
      </p:sp>
      <p:sp>
        <p:nvSpPr>
          <p:cNvPr id="3" name="Subtitle 2"/>
          <p:cNvSpPr>
            <a:spLocks noGrp="1"/>
          </p:cNvSpPr>
          <p:nvPr>
            <p:ph type="subTitle" idx="1"/>
          </p:nvPr>
        </p:nvSpPr>
        <p:spPr>
          <a:xfrm>
            <a:off x="628650" y="2924944"/>
            <a:ext cx="4280673" cy="3252018"/>
          </a:xfrm>
        </p:spPr>
        <p:txBody>
          <a:bodyPr vert="horz" lIns="91440" tIns="45720" rIns="91440" bIns="45720" rtlCol="0">
            <a:normAutofit/>
          </a:bodyPr>
          <a:lstStyle/>
          <a:p>
            <a:pPr marL="342900" indent="-228600" algn="l">
              <a:lnSpc>
                <a:spcPct val="90000"/>
              </a:lnSpc>
              <a:buFont typeface="Arial" panose="020B0604020202020204" pitchFamily="34" charset="0"/>
              <a:buChar char="•"/>
            </a:pPr>
            <a:r>
              <a:rPr lang="en-US" sz="1700" i="1" dirty="0">
                <a:solidFill>
                  <a:srgbClr val="000000"/>
                </a:solidFill>
              </a:rPr>
              <a:t>How do you understand this indicator?</a:t>
            </a:r>
          </a:p>
          <a:p>
            <a:pPr marL="342900" indent="-228600" algn="l">
              <a:lnSpc>
                <a:spcPct val="90000"/>
              </a:lnSpc>
              <a:buFont typeface="Arial" panose="020B0604020202020204" pitchFamily="34" charset="0"/>
              <a:buChar char="•"/>
            </a:pPr>
            <a:endParaRPr lang="en-US" sz="1700" i="1" dirty="0">
              <a:solidFill>
                <a:srgbClr val="000000"/>
              </a:solidFill>
            </a:endParaRPr>
          </a:p>
          <a:p>
            <a:pPr marL="342900" indent="-228600" algn="l">
              <a:lnSpc>
                <a:spcPct val="90000"/>
              </a:lnSpc>
              <a:buFont typeface="Arial" panose="020B0604020202020204" pitchFamily="34" charset="0"/>
              <a:buChar char="•"/>
            </a:pPr>
            <a:r>
              <a:rPr lang="en-US" sz="1700" i="1" dirty="0">
                <a:solidFill>
                  <a:srgbClr val="000000"/>
                </a:solidFill>
              </a:rPr>
              <a:t>What are the clarifying questions that will help promote and embed understanding and experience of this indicator at MSM in 2019?</a:t>
            </a:r>
          </a:p>
          <a:p>
            <a:pPr marL="342900" indent="-228600" algn="l">
              <a:lnSpc>
                <a:spcPct val="90000"/>
              </a:lnSpc>
              <a:buFont typeface="Arial" panose="020B0604020202020204" pitchFamily="34" charset="0"/>
              <a:buChar char="•"/>
            </a:pPr>
            <a:endParaRPr lang="en-US" sz="1700" i="1" dirty="0">
              <a:solidFill>
                <a:srgbClr val="000000"/>
              </a:solidFill>
            </a:endParaRPr>
          </a:p>
          <a:p>
            <a:pPr marL="457200" indent="-228600" algn="l">
              <a:lnSpc>
                <a:spcPct val="90000"/>
              </a:lnSpc>
              <a:buFont typeface="Arial" panose="020B0604020202020204" pitchFamily="34" charset="0"/>
              <a:buChar char="•"/>
            </a:pPr>
            <a:endParaRPr lang="en-US" sz="1700" dirty="0">
              <a:solidFill>
                <a:srgbClr val="000000"/>
              </a:solidFill>
            </a:endParaRPr>
          </a:p>
        </p:txBody>
      </p:sp>
    </p:spTree>
    <p:extLst>
      <p:ext uri="{BB962C8B-B14F-4D97-AF65-F5344CB8AC3E}">
        <p14:creationId xmlns:p14="http://schemas.microsoft.com/office/powerpoint/2010/main" val="3933723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3"/>
            <a:ext cx="7772400" cy="648072"/>
          </a:xfrm>
        </p:spPr>
        <p:txBody>
          <a:bodyPr>
            <a:normAutofit/>
          </a:bodyPr>
          <a:lstStyle/>
          <a:p>
            <a:r>
              <a:rPr lang="en-AU" sz="2800" dirty="0"/>
              <a:t>Extract from MAEA Mission Formation Policy</a:t>
            </a:r>
          </a:p>
        </p:txBody>
      </p:sp>
      <p:sp>
        <p:nvSpPr>
          <p:cNvPr id="3" name="Subtitle 2"/>
          <p:cNvSpPr>
            <a:spLocks noGrp="1"/>
          </p:cNvSpPr>
          <p:nvPr>
            <p:ph type="subTitle" idx="1"/>
          </p:nvPr>
        </p:nvSpPr>
        <p:spPr>
          <a:xfrm>
            <a:off x="899592" y="1772816"/>
            <a:ext cx="7416824" cy="3816424"/>
          </a:xfrm>
        </p:spPr>
        <p:txBody>
          <a:bodyPr>
            <a:normAutofit fontScale="77500" lnSpcReduction="20000"/>
          </a:bodyPr>
          <a:lstStyle/>
          <a:p>
            <a:pPr algn="l"/>
            <a:r>
              <a:rPr lang="en-AU" sz="3300" i="1" dirty="0"/>
              <a:t>Formation for Mission is an ongoing and life-giving journey for each College. Trustee events and foundational documents support this ongoing journey. </a:t>
            </a:r>
            <a:r>
              <a:rPr lang="en-AU" sz="3300" b="1" i="1" u="sng" dirty="0"/>
              <a:t>‘By this everyone will know</a:t>
            </a:r>
            <a:r>
              <a:rPr lang="en-AU" sz="3300" i="1" dirty="0"/>
              <a:t>...’, the contemporary indicators for Mary Aikenhead Ministries’ colleges is considered central to the development and delivery of formation programs and experiences. It is the expectation of this policy that the pillars of the </a:t>
            </a:r>
            <a:r>
              <a:rPr lang="en-AU" sz="3300" i="1" u="sng" dirty="0"/>
              <a:t>Enduring, Expressive and Evolving </a:t>
            </a:r>
            <a:r>
              <a:rPr lang="en-AU" sz="3300" i="1" dirty="0"/>
              <a:t>stories will inform and guide mission and formation. </a:t>
            </a:r>
          </a:p>
          <a:p>
            <a:r>
              <a:rPr lang="en-AU" dirty="0"/>
              <a:t> </a:t>
            </a:r>
          </a:p>
          <a:p>
            <a:pPr algn="l"/>
            <a:endParaRPr lang="en-AU" i="1" dirty="0"/>
          </a:p>
        </p:txBody>
      </p:sp>
      <p:pic>
        <p:nvPicPr>
          <p:cNvPr id="4" name="Picture 3" descr="MAM_wave_1_PMS267_rgb.jpg"/>
          <p:cNvPicPr>
            <a:picLocks noChangeAspect="1"/>
          </p:cNvPicPr>
          <p:nvPr/>
        </p:nvPicPr>
        <p:blipFill>
          <a:blip r:embed="rId3" cstate="print"/>
          <a:stretch>
            <a:fillRect/>
          </a:stretch>
        </p:blipFill>
        <p:spPr>
          <a:xfrm>
            <a:off x="36004" y="5214897"/>
            <a:ext cx="9144000" cy="1643050"/>
          </a:xfrm>
          <a:prstGeom prst="rect">
            <a:avLst/>
          </a:prstGeom>
        </p:spPr>
      </p:pic>
    </p:spTree>
    <p:extLst>
      <p:ext uri="{BB962C8B-B14F-4D97-AF65-F5344CB8AC3E}">
        <p14:creationId xmlns:p14="http://schemas.microsoft.com/office/powerpoint/2010/main" val="2857312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2"/>
            <a:ext cx="7772400" cy="864095"/>
          </a:xfrm>
        </p:spPr>
        <p:txBody>
          <a:bodyPr>
            <a:normAutofit fontScale="90000"/>
          </a:bodyPr>
          <a:lstStyle/>
          <a:p>
            <a:br>
              <a:rPr lang="en-AU" sz="3200" i="1" dirty="0"/>
            </a:br>
            <a:br>
              <a:rPr lang="en-AU" sz="3200" i="1" dirty="0"/>
            </a:br>
            <a:r>
              <a:rPr lang="en-AU" sz="3200" i="1" dirty="0"/>
              <a:t>What is the source of our identity, our value system, benchmarks for our work?</a:t>
            </a:r>
            <a:br>
              <a:rPr lang="en-AU" sz="3200" i="1" dirty="0"/>
            </a:br>
            <a:br>
              <a:rPr lang="en-AU" sz="3600" dirty="0"/>
            </a:br>
            <a:endParaRPr lang="en-AU" sz="3200" dirty="0"/>
          </a:p>
        </p:txBody>
      </p:sp>
      <p:sp>
        <p:nvSpPr>
          <p:cNvPr id="3" name="Subtitle 2"/>
          <p:cNvSpPr>
            <a:spLocks noGrp="1"/>
          </p:cNvSpPr>
          <p:nvPr>
            <p:ph type="subTitle" idx="1"/>
          </p:nvPr>
        </p:nvSpPr>
        <p:spPr>
          <a:xfrm>
            <a:off x="755576" y="2348880"/>
            <a:ext cx="7772400" cy="2808312"/>
          </a:xfrm>
        </p:spPr>
        <p:txBody>
          <a:bodyPr>
            <a:normAutofit/>
          </a:bodyPr>
          <a:lstStyle/>
          <a:p>
            <a:pPr algn="l"/>
            <a:r>
              <a:rPr lang="en-AU" sz="2800" dirty="0"/>
              <a:t>How do we come to</a:t>
            </a:r>
            <a:r>
              <a:rPr lang="en-AU" sz="2800" i="1" dirty="0"/>
              <a:t> </a:t>
            </a:r>
            <a:r>
              <a:rPr lang="en-AU" sz="2800" dirty="0"/>
              <a:t>define and understand ourselves?</a:t>
            </a:r>
          </a:p>
          <a:p>
            <a:pPr algn="l"/>
            <a:br>
              <a:rPr lang="en-AU" sz="2800" dirty="0"/>
            </a:br>
            <a:r>
              <a:rPr lang="en-AU" sz="2800" dirty="0"/>
              <a:t>How do those in our community – and those outside of it – come to define and understand us?</a:t>
            </a:r>
          </a:p>
          <a:p>
            <a:pPr marL="457200" indent="-457200" algn="l">
              <a:buFont typeface="Arial" panose="020B0604020202020204" pitchFamily="34" charset="0"/>
              <a:buChar char="•"/>
            </a:pPr>
            <a:endParaRPr lang="en-AU" dirty="0"/>
          </a:p>
        </p:txBody>
      </p:sp>
      <p:pic>
        <p:nvPicPr>
          <p:cNvPr id="4" name="Picture 3" descr="MAM_wave_1_PMS267_rgb.jpg"/>
          <p:cNvPicPr>
            <a:picLocks noChangeAspect="1"/>
          </p:cNvPicPr>
          <p:nvPr/>
        </p:nvPicPr>
        <p:blipFill>
          <a:blip r:embed="rId3"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1753911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3"/>
            <a:ext cx="7772400" cy="648072"/>
          </a:xfrm>
        </p:spPr>
        <p:txBody>
          <a:bodyPr>
            <a:normAutofit/>
          </a:bodyPr>
          <a:lstStyle/>
          <a:p>
            <a:r>
              <a:rPr lang="en-AU" sz="3200" dirty="0"/>
              <a:t>Aims and Purpose: </a:t>
            </a:r>
          </a:p>
        </p:txBody>
      </p:sp>
      <p:sp>
        <p:nvSpPr>
          <p:cNvPr id="3" name="Subtitle 2"/>
          <p:cNvSpPr>
            <a:spLocks noGrp="1"/>
          </p:cNvSpPr>
          <p:nvPr>
            <p:ph type="subTitle" idx="1"/>
          </p:nvPr>
        </p:nvSpPr>
        <p:spPr>
          <a:xfrm>
            <a:off x="899592" y="1340768"/>
            <a:ext cx="7416824" cy="4248472"/>
          </a:xfrm>
        </p:spPr>
        <p:txBody>
          <a:bodyPr>
            <a:normAutofit lnSpcReduction="10000"/>
          </a:bodyPr>
          <a:lstStyle/>
          <a:p>
            <a:pPr marL="457200" indent="-457200" algn="l">
              <a:buFont typeface="Arial" panose="020B0604020202020204" pitchFamily="34" charset="0"/>
              <a:buChar char="•"/>
            </a:pPr>
            <a:r>
              <a:rPr lang="en-AU" sz="2600" dirty="0"/>
              <a:t>To provide a continuing space for formation in  Mary Aikenhead Ministries</a:t>
            </a:r>
          </a:p>
          <a:p>
            <a:pPr marL="457200" indent="-457200" algn="l">
              <a:buFont typeface="Arial" panose="020B0604020202020204" pitchFamily="34" charset="0"/>
              <a:buChar char="•"/>
            </a:pPr>
            <a:r>
              <a:rPr lang="en-AU" sz="2600" dirty="0"/>
              <a:t>Familiarity with MAEA resource: ‘ By this everyone will know…’</a:t>
            </a:r>
          </a:p>
          <a:p>
            <a:pPr marL="457200" indent="-457200" algn="l">
              <a:buFont typeface="Arial" panose="020B0604020202020204" pitchFamily="34" charset="0"/>
              <a:buChar char="•"/>
            </a:pPr>
            <a:r>
              <a:rPr lang="en-AU" sz="2600" dirty="0"/>
              <a:t>Place this resource in the context of prior knowledge and experience</a:t>
            </a:r>
          </a:p>
          <a:p>
            <a:pPr marL="457200" indent="-457200" algn="l">
              <a:buFont typeface="Arial" panose="020B0604020202020204" pitchFamily="34" charset="0"/>
              <a:buChar char="•"/>
            </a:pPr>
            <a:r>
              <a:rPr lang="en-AU" sz="2600" dirty="0"/>
              <a:t>To provide a space to place MSM and self in the story, by  engagement with this document</a:t>
            </a:r>
          </a:p>
          <a:p>
            <a:pPr marL="457200" indent="-457200" algn="l">
              <a:buFont typeface="Arial" panose="020B0604020202020204" pitchFamily="34" charset="0"/>
              <a:buChar char="•"/>
            </a:pPr>
            <a:r>
              <a:rPr lang="en-AU" sz="2600" dirty="0"/>
              <a:t>To provide a space to be affirmed and forward-looking</a:t>
            </a:r>
          </a:p>
          <a:p>
            <a:pPr marL="457200" indent="-457200" algn="l">
              <a:buFont typeface="Arial" panose="020B0604020202020204" pitchFamily="34" charset="0"/>
              <a:buChar char="•"/>
            </a:pPr>
            <a:endParaRPr lang="en-AU" dirty="0"/>
          </a:p>
        </p:txBody>
      </p:sp>
      <p:pic>
        <p:nvPicPr>
          <p:cNvPr id="4" name="Picture 3" descr="MAM_wave_1_PMS267_rgb.jpg"/>
          <p:cNvPicPr>
            <a:picLocks noChangeAspect="1"/>
          </p:cNvPicPr>
          <p:nvPr/>
        </p:nvPicPr>
        <p:blipFill>
          <a:blip r:embed="rId3" cstate="print"/>
          <a:stretch>
            <a:fillRect/>
          </a:stretch>
        </p:blipFill>
        <p:spPr>
          <a:xfrm>
            <a:off x="0" y="5214950"/>
            <a:ext cx="9144000" cy="16430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1"/>
            <a:ext cx="7772400" cy="1008111"/>
          </a:xfrm>
        </p:spPr>
        <p:txBody>
          <a:bodyPr/>
          <a:lstStyle/>
          <a:p>
            <a:r>
              <a:rPr lang="en-AU" sz="3200" dirty="0"/>
              <a:t>MSM Staff Day 18 January, 2017</a:t>
            </a:r>
            <a:endParaRPr lang="en-AU" dirty="0"/>
          </a:p>
        </p:txBody>
      </p:sp>
      <p:sp>
        <p:nvSpPr>
          <p:cNvPr id="3" name="Subtitle 2"/>
          <p:cNvSpPr>
            <a:spLocks noGrp="1"/>
          </p:cNvSpPr>
          <p:nvPr>
            <p:ph type="subTitle" idx="1"/>
          </p:nvPr>
        </p:nvSpPr>
        <p:spPr>
          <a:xfrm>
            <a:off x="685800" y="1700808"/>
            <a:ext cx="7126560" cy="3960440"/>
          </a:xfrm>
        </p:spPr>
        <p:txBody>
          <a:bodyPr>
            <a:normAutofit/>
          </a:bodyPr>
          <a:lstStyle/>
          <a:p>
            <a:pPr marL="457200" indent="-457200" algn="l">
              <a:buFont typeface="Arial" panose="020B0604020202020204" pitchFamily="34" charset="0"/>
              <a:buChar char="•"/>
            </a:pPr>
            <a:r>
              <a:rPr lang="en-AU" sz="2400" dirty="0"/>
              <a:t>Venerable Mary Aikenhead: life, choice s and legacy</a:t>
            </a:r>
          </a:p>
          <a:p>
            <a:pPr marL="457200" indent="-457200" algn="l">
              <a:buFont typeface="Arial" panose="020B0604020202020204" pitchFamily="34" charset="0"/>
              <a:buChar char="•"/>
            </a:pPr>
            <a:r>
              <a:rPr lang="en-AU" sz="2400" dirty="0"/>
              <a:t>Sisters of Charity: charism, ministries, Australian journey</a:t>
            </a:r>
          </a:p>
          <a:p>
            <a:pPr marL="457200" indent="-457200" algn="l">
              <a:buFont typeface="Arial" panose="020B0604020202020204" pitchFamily="34" charset="0"/>
              <a:buChar char="•"/>
            </a:pPr>
            <a:r>
              <a:rPr lang="en-AU" sz="2400" dirty="0"/>
              <a:t>Mary Aikenhead Ministries: 2009-today</a:t>
            </a:r>
          </a:p>
          <a:p>
            <a:pPr marL="457200" indent="-457200" algn="l">
              <a:buFont typeface="Arial" panose="020B0604020202020204" pitchFamily="34" charset="0"/>
              <a:buChar char="•"/>
            </a:pPr>
            <a:r>
              <a:rPr lang="en-AU" sz="2400" dirty="0"/>
              <a:t>Catholic Social Teaching: understanding the possibilities for MSM in 2017. </a:t>
            </a:r>
          </a:p>
        </p:txBody>
      </p:sp>
      <p:pic>
        <p:nvPicPr>
          <p:cNvPr id="4" name="Picture 3" descr="MAM_wave_1_PMS267_rgb.jpg"/>
          <p:cNvPicPr>
            <a:picLocks noChangeAspect="1"/>
          </p:cNvPicPr>
          <p:nvPr/>
        </p:nvPicPr>
        <p:blipFill>
          <a:blip r:embed="rId3" cstate="print"/>
          <a:stretch>
            <a:fillRect/>
          </a:stretch>
        </p:blipFill>
        <p:spPr>
          <a:xfrm>
            <a:off x="0" y="5214950"/>
            <a:ext cx="9144000" cy="1643050"/>
          </a:xfrm>
          <a:prstGeom prst="rect">
            <a:avLst/>
          </a:prstGeom>
        </p:spPr>
      </p:pic>
      <p:sp>
        <p:nvSpPr>
          <p:cNvPr id="6" name="Subtitle 2">
            <a:extLst>
              <a:ext uri="{FF2B5EF4-FFF2-40B4-BE49-F238E27FC236}">
                <a16:creationId xmlns:a16="http://schemas.microsoft.com/office/drawing/2014/main" id="{DA27128B-8C1A-4905-B9A0-9D393BD3032F}"/>
              </a:ext>
            </a:extLst>
          </p:cNvPr>
          <p:cNvSpPr txBox="1">
            <a:spLocks/>
          </p:cNvSpPr>
          <p:nvPr/>
        </p:nvSpPr>
        <p:spPr>
          <a:xfrm>
            <a:off x="685800" y="1700808"/>
            <a:ext cx="7126560" cy="273630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r>
              <a:rPr lang="en-AU" sz="2400" dirty="0"/>
              <a:t>Venerable Mary Aikenhead: life, choice s and legacy</a:t>
            </a:r>
          </a:p>
          <a:p>
            <a:pPr marL="457200" indent="-457200" algn="l">
              <a:buFont typeface="Arial" pitchFamily="34" charset="0"/>
              <a:buChar char="•"/>
            </a:pPr>
            <a:r>
              <a:rPr lang="en-AU" sz="2400" dirty="0"/>
              <a:t>Sisters of Charity: charism, ministries, Australian journey</a:t>
            </a:r>
          </a:p>
          <a:p>
            <a:pPr marL="457200" indent="-457200" algn="l">
              <a:buFont typeface="Arial" pitchFamily="34" charset="0"/>
              <a:buChar char="•"/>
            </a:pPr>
            <a:r>
              <a:rPr lang="en-AU" sz="2400" dirty="0"/>
              <a:t>Mary Aikenhead Ministries: 2009-today</a:t>
            </a:r>
          </a:p>
          <a:p>
            <a:pPr marL="457200" indent="-457200" algn="l">
              <a:buFont typeface="Arial" pitchFamily="34" charset="0"/>
              <a:buChar char="•"/>
            </a:pPr>
            <a:r>
              <a:rPr lang="en-AU" sz="2400" dirty="0"/>
              <a:t>Catholic Social Teaching: understanding the possibilities for MSM in 2017. </a:t>
            </a:r>
          </a:p>
        </p:txBody>
      </p:sp>
      <p:pic>
        <p:nvPicPr>
          <p:cNvPr id="8" name="Picture 7">
            <a:extLst>
              <a:ext uri="{FF2B5EF4-FFF2-40B4-BE49-F238E27FC236}">
                <a16:creationId xmlns:a16="http://schemas.microsoft.com/office/drawing/2014/main" id="{5826FA16-C631-495A-A614-909A0456E9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6216" y="3789039"/>
            <a:ext cx="2627784" cy="306896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3"/>
            <a:ext cx="7772400" cy="648072"/>
          </a:xfrm>
        </p:spPr>
        <p:txBody>
          <a:bodyPr>
            <a:normAutofit/>
          </a:bodyPr>
          <a:lstStyle/>
          <a:p>
            <a:endParaRPr lang="en-AU" sz="3200" dirty="0"/>
          </a:p>
        </p:txBody>
      </p:sp>
      <p:sp>
        <p:nvSpPr>
          <p:cNvPr id="3" name="Subtitle 2"/>
          <p:cNvSpPr>
            <a:spLocks noGrp="1"/>
          </p:cNvSpPr>
          <p:nvPr>
            <p:ph type="subTitle" idx="1"/>
          </p:nvPr>
        </p:nvSpPr>
        <p:spPr>
          <a:xfrm>
            <a:off x="899592" y="1124745"/>
            <a:ext cx="7416824" cy="4464495"/>
          </a:xfrm>
        </p:spPr>
        <p:txBody>
          <a:bodyPr>
            <a:normAutofit fontScale="70000" lnSpcReduction="20000"/>
          </a:bodyPr>
          <a:lstStyle/>
          <a:p>
            <a:r>
              <a:rPr lang="en-AU" b="1" i="1" dirty="0"/>
              <a:t>“And no-one sews a patch of unshrunk cloth to an old coat; for then the patch tears away from the coat, and leaves a bigger hole. Neither do you put new wine into old wine-skins; if you do, the skins burst, and then the wine runs out and the skins are spoilt.”  </a:t>
            </a:r>
            <a:r>
              <a:rPr lang="en-AU" b="1" dirty="0"/>
              <a:t>Mark 2:22</a:t>
            </a:r>
          </a:p>
          <a:p>
            <a:endParaRPr lang="en-AU" dirty="0"/>
          </a:p>
          <a:p>
            <a:r>
              <a:rPr lang="en-AU" dirty="0"/>
              <a:t>In the spirit of renewal and responding to the needs of the Church in the 21</a:t>
            </a:r>
            <a:r>
              <a:rPr lang="en-AU" baseline="30000" dirty="0"/>
              <a:t>st</a:t>
            </a:r>
            <a:r>
              <a:rPr lang="en-AU" dirty="0"/>
              <a:t> century, the Sisters of Charity look towards the future with joy and hope. In considering a new sponsorship model, we have focused on the ministries, with respect for and celebration of the rich heritage of the works originally undertaken and developed by the Sisters of Charity. We trust that the newly chosen sponsorship model will further these ministries. </a:t>
            </a:r>
          </a:p>
          <a:p>
            <a:r>
              <a:rPr lang="en-AU" sz="1800" dirty="0"/>
              <a:t>Extract from the Theological Statement</a:t>
            </a:r>
          </a:p>
          <a:p>
            <a:pPr marL="457200" indent="-457200" algn="l">
              <a:buFont typeface="Arial" panose="020B0604020202020204" pitchFamily="34" charset="0"/>
              <a:buChar char="•"/>
            </a:pPr>
            <a:endParaRPr lang="en-AU" dirty="0"/>
          </a:p>
        </p:txBody>
      </p:sp>
      <p:pic>
        <p:nvPicPr>
          <p:cNvPr id="4" name="Picture 3" descr="MAM_wave_1_PMS267_rgb.jpg"/>
          <p:cNvPicPr>
            <a:picLocks noChangeAspect="1"/>
          </p:cNvPicPr>
          <p:nvPr/>
        </p:nvPicPr>
        <p:blipFill>
          <a:blip r:embed="rId3"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3659571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3"/>
            <a:ext cx="7772400" cy="648072"/>
          </a:xfrm>
        </p:spPr>
        <p:txBody>
          <a:bodyPr>
            <a:normAutofit/>
          </a:bodyPr>
          <a:lstStyle/>
          <a:p>
            <a:endParaRPr lang="en-AU" sz="3200" dirty="0"/>
          </a:p>
        </p:txBody>
      </p:sp>
      <p:sp>
        <p:nvSpPr>
          <p:cNvPr id="3" name="Subtitle 2"/>
          <p:cNvSpPr>
            <a:spLocks noGrp="1"/>
          </p:cNvSpPr>
          <p:nvPr>
            <p:ph type="subTitle" idx="1"/>
          </p:nvPr>
        </p:nvSpPr>
        <p:spPr>
          <a:xfrm>
            <a:off x="899592" y="1340768"/>
            <a:ext cx="7416824" cy="4248472"/>
          </a:xfrm>
        </p:spPr>
        <p:txBody>
          <a:bodyPr>
            <a:normAutofit/>
          </a:bodyPr>
          <a:lstStyle/>
          <a:p>
            <a:pPr algn="l"/>
            <a:endParaRPr lang="en-AU" i="1" dirty="0"/>
          </a:p>
          <a:p>
            <a:pPr algn="l"/>
            <a:endParaRPr lang="en-AU" i="1" dirty="0"/>
          </a:p>
          <a:p>
            <a:pPr algn="l"/>
            <a:endParaRPr lang="en-AU" sz="3600" dirty="0"/>
          </a:p>
        </p:txBody>
      </p:sp>
      <p:pic>
        <p:nvPicPr>
          <p:cNvPr id="4" name="Picture 3" descr="MAM_wave_1_PMS267_rgb.jpg"/>
          <p:cNvPicPr>
            <a:picLocks noChangeAspect="1"/>
          </p:cNvPicPr>
          <p:nvPr/>
        </p:nvPicPr>
        <p:blipFill>
          <a:blip r:embed="rId4" cstate="print"/>
          <a:stretch>
            <a:fillRect/>
          </a:stretch>
        </p:blipFill>
        <p:spPr>
          <a:xfrm>
            <a:off x="0" y="5214950"/>
            <a:ext cx="9144000" cy="1643050"/>
          </a:xfrm>
          <a:prstGeom prst="rect">
            <a:avLst/>
          </a:prstGeom>
        </p:spPr>
      </p:pic>
      <p:graphicFrame>
        <p:nvGraphicFramePr>
          <p:cNvPr id="5" name="Object 4">
            <a:extLst>
              <a:ext uri="{FF2B5EF4-FFF2-40B4-BE49-F238E27FC236}">
                <a16:creationId xmlns:a16="http://schemas.microsoft.com/office/drawing/2014/main" id="{8A490E4F-73EE-45D3-8616-17C65B6586A1}"/>
              </a:ext>
            </a:extLst>
          </p:cNvPr>
          <p:cNvGraphicFramePr>
            <a:graphicFrameLocks noChangeAspect="1"/>
          </p:cNvGraphicFramePr>
          <p:nvPr>
            <p:extLst>
              <p:ext uri="{D42A27DB-BD31-4B8C-83A1-F6EECF244321}">
                <p14:modId xmlns:p14="http://schemas.microsoft.com/office/powerpoint/2010/main" val="3387181673"/>
              </p:ext>
            </p:extLst>
          </p:nvPr>
        </p:nvGraphicFramePr>
        <p:xfrm>
          <a:off x="107504" y="116632"/>
          <a:ext cx="8020050" cy="5688632"/>
        </p:xfrm>
        <a:graphic>
          <a:graphicData uri="http://schemas.openxmlformats.org/presentationml/2006/ole">
            <mc:AlternateContent xmlns:mc="http://schemas.openxmlformats.org/markup-compatibility/2006">
              <mc:Choice xmlns:v="urn:schemas-microsoft-com:vml" Requires="v">
                <p:oleObj spid="_x0000_s2068" name="Acrobat Document" r:id="rId5" imgW="8019977" imgH="5667300" progId="AcroExch.Document.11">
                  <p:embed/>
                </p:oleObj>
              </mc:Choice>
              <mc:Fallback>
                <p:oleObj name="Acrobat Document" r:id="rId5" imgW="8019977" imgH="5667300" progId="AcroExch.Document.11">
                  <p:embed/>
                  <p:pic>
                    <p:nvPicPr>
                      <p:cNvPr id="5" name="Object 4">
                        <a:extLst>
                          <a:ext uri="{FF2B5EF4-FFF2-40B4-BE49-F238E27FC236}">
                            <a16:creationId xmlns:a16="http://schemas.microsoft.com/office/drawing/2014/main" id="{748BF735-CE94-4CE5-9222-F1F7C1DEB845}"/>
                          </a:ext>
                        </a:extLst>
                      </p:cNvPr>
                      <p:cNvPicPr/>
                      <p:nvPr/>
                    </p:nvPicPr>
                    <p:blipFill>
                      <a:blip r:embed="rId6"/>
                      <a:stretch>
                        <a:fillRect/>
                      </a:stretch>
                    </p:blipFill>
                    <p:spPr>
                      <a:xfrm>
                        <a:off x="107504" y="116632"/>
                        <a:ext cx="8020050" cy="5688632"/>
                      </a:xfrm>
                      <a:prstGeom prst="rect">
                        <a:avLst/>
                      </a:prstGeom>
                    </p:spPr>
                  </p:pic>
                </p:oleObj>
              </mc:Fallback>
            </mc:AlternateContent>
          </a:graphicData>
        </a:graphic>
      </p:graphicFrame>
    </p:spTree>
    <p:extLst>
      <p:ext uri="{BB962C8B-B14F-4D97-AF65-F5344CB8AC3E}">
        <p14:creationId xmlns:p14="http://schemas.microsoft.com/office/powerpoint/2010/main" val="1155583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2"/>
            <a:ext cx="7772400" cy="864095"/>
          </a:xfrm>
        </p:spPr>
        <p:txBody>
          <a:bodyPr>
            <a:normAutofit fontScale="90000"/>
          </a:bodyPr>
          <a:lstStyle/>
          <a:p>
            <a:br>
              <a:rPr lang="en-AU" sz="3200" i="1" dirty="0"/>
            </a:br>
            <a:br>
              <a:rPr lang="en-AU" sz="3200" i="1" dirty="0"/>
            </a:br>
            <a:r>
              <a:rPr lang="en-AU" sz="3200" i="1" dirty="0"/>
              <a:t>What is the source of our identity, our value system, benchmarks for our work?</a:t>
            </a:r>
            <a:br>
              <a:rPr lang="en-AU" sz="3200" i="1" dirty="0"/>
            </a:br>
            <a:br>
              <a:rPr lang="en-AU" sz="3600" dirty="0"/>
            </a:br>
            <a:endParaRPr lang="en-AU" sz="3200" dirty="0"/>
          </a:p>
        </p:txBody>
      </p:sp>
      <p:sp>
        <p:nvSpPr>
          <p:cNvPr id="3" name="Subtitle 2"/>
          <p:cNvSpPr>
            <a:spLocks noGrp="1"/>
          </p:cNvSpPr>
          <p:nvPr>
            <p:ph type="subTitle" idx="1"/>
          </p:nvPr>
        </p:nvSpPr>
        <p:spPr>
          <a:xfrm>
            <a:off x="755576" y="2348880"/>
            <a:ext cx="7772400" cy="2808312"/>
          </a:xfrm>
        </p:spPr>
        <p:txBody>
          <a:bodyPr>
            <a:normAutofit/>
          </a:bodyPr>
          <a:lstStyle/>
          <a:p>
            <a:pPr algn="l"/>
            <a:r>
              <a:rPr lang="en-AU" sz="2800" dirty="0"/>
              <a:t>How do we come to</a:t>
            </a:r>
            <a:r>
              <a:rPr lang="en-AU" sz="2800" i="1" dirty="0"/>
              <a:t> </a:t>
            </a:r>
            <a:r>
              <a:rPr lang="en-AU" sz="2800" dirty="0"/>
              <a:t>define and understand ourselves?</a:t>
            </a:r>
          </a:p>
          <a:p>
            <a:pPr algn="l"/>
            <a:br>
              <a:rPr lang="en-AU" sz="2800" dirty="0"/>
            </a:br>
            <a:r>
              <a:rPr lang="en-AU" sz="2800" dirty="0"/>
              <a:t>How do those in our community – and those outside of it – come to define and understand us?</a:t>
            </a:r>
          </a:p>
          <a:p>
            <a:pPr marL="457200" indent="-457200" algn="l">
              <a:buFont typeface="Arial" panose="020B0604020202020204" pitchFamily="34" charset="0"/>
              <a:buChar char="•"/>
            </a:pPr>
            <a:endParaRPr lang="en-AU" dirty="0"/>
          </a:p>
        </p:txBody>
      </p:sp>
      <p:pic>
        <p:nvPicPr>
          <p:cNvPr id="4" name="Picture 3" descr="MAM_wave_1_PMS267_rgb.jpg"/>
          <p:cNvPicPr>
            <a:picLocks noChangeAspect="1"/>
          </p:cNvPicPr>
          <p:nvPr/>
        </p:nvPicPr>
        <p:blipFill>
          <a:blip r:embed="rId3"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1444061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3"/>
            <a:ext cx="7772400" cy="648072"/>
          </a:xfrm>
        </p:spPr>
        <p:txBody>
          <a:bodyPr>
            <a:normAutofit/>
          </a:bodyPr>
          <a:lstStyle/>
          <a:p>
            <a:endParaRPr lang="en-AU" sz="3200" dirty="0"/>
          </a:p>
        </p:txBody>
      </p:sp>
      <p:sp>
        <p:nvSpPr>
          <p:cNvPr id="3" name="Subtitle 2"/>
          <p:cNvSpPr>
            <a:spLocks noGrp="1"/>
          </p:cNvSpPr>
          <p:nvPr>
            <p:ph type="subTitle" idx="1"/>
          </p:nvPr>
        </p:nvSpPr>
        <p:spPr>
          <a:xfrm>
            <a:off x="899592" y="1340768"/>
            <a:ext cx="7416824" cy="4248472"/>
          </a:xfrm>
        </p:spPr>
        <p:txBody>
          <a:bodyPr>
            <a:normAutofit/>
          </a:bodyPr>
          <a:lstStyle/>
          <a:p>
            <a:pPr marL="342900" indent="-342900" algn="l">
              <a:buFont typeface="Arial" panose="020B0604020202020204" pitchFamily="34" charset="0"/>
              <a:buChar char="•"/>
            </a:pPr>
            <a:r>
              <a:rPr lang="en-AU" sz="2600" dirty="0"/>
              <a:t>Mary Aikenhead Education Advisory Council, 2013</a:t>
            </a:r>
          </a:p>
          <a:p>
            <a:pPr marL="342900" indent="-342900" algn="l">
              <a:buFont typeface="Arial" panose="020B0604020202020204" pitchFamily="34" charset="0"/>
              <a:buChar char="•"/>
            </a:pPr>
            <a:r>
              <a:rPr lang="en-AU" sz="2600" dirty="0"/>
              <a:t>Consultative and iterative process involving a series of meetings throughout 2014 &amp; 2015  MAEAC, Principals, Boards,  Leadership Teams</a:t>
            </a:r>
          </a:p>
          <a:p>
            <a:pPr marL="342900" indent="-342900" algn="l">
              <a:buFont typeface="Arial" panose="020B0604020202020204" pitchFamily="34" charset="0"/>
              <a:buChar char="•"/>
            </a:pPr>
            <a:r>
              <a:rPr lang="en-AU" sz="2600" dirty="0"/>
              <a:t>Draft document 2016</a:t>
            </a:r>
          </a:p>
          <a:p>
            <a:pPr marL="342900" indent="-342900" algn="l">
              <a:buFont typeface="Arial" panose="020B0604020202020204" pitchFamily="34" charset="0"/>
              <a:buChar char="•"/>
            </a:pPr>
            <a:r>
              <a:rPr lang="en-AU" sz="2600" dirty="0"/>
              <a:t>Promulgation 2017</a:t>
            </a:r>
          </a:p>
          <a:p>
            <a:pPr marL="342900" indent="-342900" algn="l">
              <a:buFont typeface="Arial" panose="020B0604020202020204" pitchFamily="34" charset="0"/>
              <a:buChar char="•"/>
            </a:pPr>
            <a:r>
              <a:rPr lang="en-AU" sz="2600" dirty="0"/>
              <a:t>Embedding in the fabric and journey of each college: 2018 onwards…..</a:t>
            </a:r>
          </a:p>
          <a:p>
            <a:pPr marL="457200" indent="-457200" algn="l">
              <a:buFont typeface="Arial" panose="020B0604020202020204" pitchFamily="34" charset="0"/>
              <a:buChar char="•"/>
            </a:pPr>
            <a:endParaRPr lang="en-AU" dirty="0"/>
          </a:p>
        </p:txBody>
      </p:sp>
      <p:pic>
        <p:nvPicPr>
          <p:cNvPr id="4" name="Picture 3" descr="MAM_wave_1_PMS267_rgb.jpg"/>
          <p:cNvPicPr>
            <a:picLocks noChangeAspect="1"/>
          </p:cNvPicPr>
          <p:nvPr/>
        </p:nvPicPr>
        <p:blipFill>
          <a:blip r:embed="rId3"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1445938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3"/>
            <a:ext cx="7772400" cy="648072"/>
          </a:xfrm>
        </p:spPr>
        <p:txBody>
          <a:bodyPr>
            <a:normAutofit/>
          </a:bodyPr>
          <a:lstStyle/>
          <a:p>
            <a:endParaRPr lang="en-AU" sz="3200" dirty="0"/>
          </a:p>
        </p:txBody>
      </p:sp>
      <p:sp>
        <p:nvSpPr>
          <p:cNvPr id="3" name="Subtitle 2"/>
          <p:cNvSpPr>
            <a:spLocks noGrp="1"/>
          </p:cNvSpPr>
          <p:nvPr>
            <p:ph type="subTitle" idx="1"/>
          </p:nvPr>
        </p:nvSpPr>
        <p:spPr>
          <a:xfrm>
            <a:off x="899592" y="1340768"/>
            <a:ext cx="7416824" cy="4248472"/>
          </a:xfrm>
        </p:spPr>
        <p:txBody>
          <a:bodyPr>
            <a:normAutofit/>
          </a:bodyPr>
          <a:lstStyle/>
          <a:p>
            <a:pPr algn="l"/>
            <a:endParaRPr lang="en-AU" i="1" dirty="0"/>
          </a:p>
          <a:p>
            <a:pPr algn="l"/>
            <a:endParaRPr lang="en-AU" i="1" dirty="0"/>
          </a:p>
          <a:p>
            <a:pPr algn="l"/>
            <a:r>
              <a:rPr lang="en-AU" sz="3600" i="1" dirty="0"/>
              <a:t>By this Everyone will know…..</a:t>
            </a:r>
            <a:endParaRPr lang="en-AU" sz="3600" dirty="0"/>
          </a:p>
        </p:txBody>
      </p:sp>
      <p:pic>
        <p:nvPicPr>
          <p:cNvPr id="4" name="Picture 3" descr="MAM_wave_1_PMS267_rgb.jpg"/>
          <p:cNvPicPr>
            <a:picLocks noChangeAspect="1"/>
          </p:cNvPicPr>
          <p:nvPr/>
        </p:nvPicPr>
        <p:blipFill>
          <a:blip r:embed="rId3" cstate="print"/>
          <a:stretch>
            <a:fillRect/>
          </a:stretch>
        </p:blipFill>
        <p:spPr>
          <a:xfrm>
            <a:off x="0" y="5214950"/>
            <a:ext cx="9144000" cy="1643050"/>
          </a:xfrm>
          <a:prstGeom prst="rect">
            <a:avLst/>
          </a:prstGeom>
        </p:spPr>
      </p:pic>
    </p:spTree>
    <p:extLst>
      <p:ext uri="{BB962C8B-B14F-4D97-AF65-F5344CB8AC3E}">
        <p14:creationId xmlns:p14="http://schemas.microsoft.com/office/powerpoint/2010/main" val="5505767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TotalTime>
  <Words>1257</Words>
  <Application>Microsoft Office PowerPoint</Application>
  <PresentationFormat>On-screen Show (4:3)</PresentationFormat>
  <Paragraphs>152</Paragraphs>
  <Slides>24</Slides>
  <Notes>24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0" baseType="lpstr">
      <vt:lpstr>Arial</vt:lpstr>
      <vt:lpstr>Calibri</vt:lpstr>
      <vt:lpstr>Perpetua</vt:lpstr>
      <vt:lpstr>Times New Roman</vt:lpstr>
      <vt:lpstr>Office Theme</vt:lpstr>
      <vt:lpstr>Acrobat Document</vt:lpstr>
      <vt:lpstr>PowerPoint Presentation</vt:lpstr>
      <vt:lpstr>Mt St Michael’s College Staff Day 24 January, 2019</vt:lpstr>
      <vt:lpstr>Aims and Purpose: </vt:lpstr>
      <vt:lpstr>MSM Staff Day 18 January, 2017</vt:lpstr>
      <vt:lpstr>PowerPoint Presentation</vt:lpstr>
      <vt:lpstr>PowerPoint Presentation</vt:lpstr>
      <vt:lpstr>  What is the source of our identity, our value system, benchmarks for our work?  </vt:lpstr>
      <vt:lpstr>PowerPoint Presentation</vt:lpstr>
      <vt:lpstr>PowerPoint Presentation</vt:lpstr>
      <vt:lpstr>PowerPoint Presentation</vt:lpstr>
      <vt:lpstr>PowerPoint Presentation</vt:lpstr>
      <vt:lpstr>PowerPoint Presentation</vt:lpstr>
      <vt:lpstr>PowerPoint Presentation</vt:lpstr>
      <vt:lpstr>‘ By this everyone will know…’  </vt:lpstr>
      <vt:lpstr>‘ By this everyone will know…’  </vt:lpstr>
      <vt:lpstr>In the context of MSM in 2019 and beyond..</vt:lpstr>
      <vt:lpstr>The Love of Christ Impels Us</vt:lpstr>
      <vt:lpstr>Preferential option for the poor:  social action and justice</vt:lpstr>
      <vt:lpstr>Trust in Divine Providence:   a spirituality of possibility</vt:lpstr>
      <vt:lpstr>Contemplatives in Action:  learning and teaching</vt:lpstr>
      <vt:lpstr>Called to be extensively useful: achievement and excellence</vt:lpstr>
      <vt:lpstr>Going to the margins:  forward thinking and innovation</vt:lpstr>
      <vt:lpstr>Extract from MAEA Mission Formation Policy</vt:lpstr>
      <vt:lpstr>  What is the source of our identity, our value system, benchmarks for our work?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dc:creator>
  <cp:lastModifiedBy>Margaret McKenna</cp:lastModifiedBy>
  <cp:revision>11</cp:revision>
  <cp:lastPrinted>2019-03-18T00:56:16Z</cp:lastPrinted>
  <dcterms:created xsi:type="dcterms:W3CDTF">2018-12-10T03:04:59Z</dcterms:created>
  <dcterms:modified xsi:type="dcterms:W3CDTF">2019-10-07T00:51:17Z</dcterms:modified>
</cp:coreProperties>
</file>