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7" r:id="rId2"/>
    <p:sldId id="263" r:id="rId3"/>
    <p:sldId id="256" r:id="rId4"/>
    <p:sldId id="261" r:id="rId5"/>
    <p:sldId id="262" r:id="rId6"/>
    <p:sldId id="280" r:id="rId7"/>
    <p:sldId id="286" r:id="rId8"/>
    <p:sldId id="266" r:id="rId9"/>
    <p:sldId id="259" r:id="rId10"/>
    <p:sldId id="287" r:id="rId11"/>
    <p:sldId id="281" r:id="rId12"/>
    <p:sldId id="298" r:id="rId13"/>
    <p:sldId id="267" r:id="rId14"/>
    <p:sldId id="270" r:id="rId15"/>
    <p:sldId id="269" r:id="rId16"/>
    <p:sldId id="260" r:id="rId17"/>
    <p:sldId id="282" r:id="rId18"/>
    <p:sldId id="285" r:id="rId19"/>
    <p:sldId id="288" r:id="rId20"/>
    <p:sldId id="284" r:id="rId21"/>
    <p:sldId id="283" r:id="rId22"/>
    <p:sldId id="265" r:id="rId23"/>
    <p:sldId id="297" r:id="rId24"/>
    <p:sldId id="291" r:id="rId25"/>
  </p:sldIdLst>
  <p:sldSz cx="9144000" cy="6858000" type="screen4x3"/>
  <p:notesSz cx="6797675" cy="9928225"/>
  <p:photoAlbum/>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0" d="100"/>
          <a:sy n="120" d="100"/>
        </p:scale>
        <p:origin x="134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C26CEDEE-3E2F-4C68-8205-4753B8AB0E57}" type="datetimeFigureOut">
              <a:rPr lang="en-AU" smtClean="0"/>
              <a:t>7/10/2019</a:t>
            </a:fld>
            <a:endParaRPr lang="en-AU"/>
          </a:p>
        </p:txBody>
      </p:sp>
      <p:sp>
        <p:nvSpPr>
          <p:cNvPr id="4" name="Slide Image Placeholder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15062839-7F37-4E75-A32E-B72A79384BC1}" type="slidenum">
              <a:rPr lang="en-AU" smtClean="0"/>
              <a:t>‹#›</a:t>
            </a:fld>
            <a:endParaRPr lang="en-AU"/>
          </a:p>
        </p:txBody>
      </p:sp>
    </p:spTree>
    <p:extLst>
      <p:ext uri="{BB962C8B-B14F-4D97-AF65-F5344CB8AC3E}">
        <p14:creationId xmlns:p14="http://schemas.microsoft.com/office/powerpoint/2010/main" val="10030192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15062839-7F37-4E75-A32E-B72A79384BC1}" type="slidenum">
              <a:rPr lang="en-AU" smtClean="0"/>
              <a:t>1</a:t>
            </a:fld>
            <a:endParaRPr lang="en-AU"/>
          </a:p>
        </p:txBody>
      </p:sp>
    </p:spTree>
    <p:extLst>
      <p:ext uri="{BB962C8B-B14F-4D97-AF65-F5344CB8AC3E}">
        <p14:creationId xmlns:p14="http://schemas.microsoft.com/office/powerpoint/2010/main" val="4044740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15062839-7F37-4E75-A32E-B72A79384BC1}" type="slidenum">
              <a:rPr lang="en-AU" smtClean="0"/>
              <a:t>10</a:t>
            </a:fld>
            <a:endParaRPr lang="en-AU"/>
          </a:p>
        </p:txBody>
      </p:sp>
    </p:spTree>
    <p:extLst>
      <p:ext uri="{BB962C8B-B14F-4D97-AF65-F5344CB8AC3E}">
        <p14:creationId xmlns:p14="http://schemas.microsoft.com/office/powerpoint/2010/main" val="40398391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What do we know about this woman?</a:t>
            </a:r>
            <a:r>
              <a:rPr lang="en-AU" baseline="0" dirty="0"/>
              <a:t> </a:t>
            </a:r>
          </a:p>
          <a:p>
            <a:r>
              <a:rPr lang="en-AU" dirty="0"/>
              <a:t>What might it mean for my leadership? Come back to this through the day</a:t>
            </a:r>
          </a:p>
        </p:txBody>
      </p:sp>
      <p:sp>
        <p:nvSpPr>
          <p:cNvPr id="4" name="Slide Number Placeholder 3"/>
          <p:cNvSpPr>
            <a:spLocks noGrp="1"/>
          </p:cNvSpPr>
          <p:nvPr>
            <p:ph type="sldNum" sz="quarter" idx="5"/>
          </p:nvPr>
        </p:nvSpPr>
        <p:spPr/>
        <p:txBody>
          <a:bodyPr/>
          <a:lstStyle/>
          <a:p>
            <a:fld id="{15062839-7F37-4E75-A32E-B72A79384BC1}" type="slidenum">
              <a:rPr lang="en-AU" smtClean="0"/>
              <a:t>11</a:t>
            </a:fld>
            <a:endParaRPr lang="en-AU"/>
          </a:p>
        </p:txBody>
      </p:sp>
    </p:spTree>
    <p:extLst>
      <p:ext uri="{BB962C8B-B14F-4D97-AF65-F5344CB8AC3E}">
        <p14:creationId xmlns:p14="http://schemas.microsoft.com/office/powerpoint/2010/main" val="38933670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15062839-7F37-4E75-A32E-B72A79384BC1}" type="slidenum">
              <a:rPr lang="en-AU" smtClean="0"/>
              <a:t>12</a:t>
            </a:fld>
            <a:endParaRPr lang="en-AU"/>
          </a:p>
        </p:txBody>
      </p:sp>
    </p:spTree>
    <p:extLst>
      <p:ext uri="{BB962C8B-B14F-4D97-AF65-F5344CB8AC3E}">
        <p14:creationId xmlns:p14="http://schemas.microsoft.com/office/powerpoint/2010/main" val="13988833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15062839-7F37-4E75-A32E-B72A79384BC1}" type="slidenum">
              <a:rPr lang="en-AU" smtClean="0"/>
              <a:t>13</a:t>
            </a:fld>
            <a:endParaRPr lang="en-AU"/>
          </a:p>
        </p:txBody>
      </p:sp>
    </p:spTree>
    <p:extLst>
      <p:ext uri="{BB962C8B-B14F-4D97-AF65-F5344CB8AC3E}">
        <p14:creationId xmlns:p14="http://schemas.microsoft.com/office/powerpoint/2010/main" val="35918455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15062839-7F37-4E75-A32E-B72A79384BC1}" type="slidenum">
              <a:rPr lang="en-AU" smtClean="0"/>
              <a:t>14</a:t>
            </a:fld>
            <a:endParaRPr lang="en-AU"/>
          </a:p>
        </p:txBody>
      </p:sp>
    </p:spTree>
    <p:extLst>
      <p:ext uri="{BB962C8B-B14F-4D97-AF65-F5344CB8AC3E}">
        <p14:creationId xmlns:p14="http://schemas.microsoft.com/office/powerpoint/2010/main" val="13888263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15062839-7F37-4E75-A32E-B72A79384BC1}" type="slidenum">
              <a:rPr lang="en-AU" smtClean="0"/>
              <a:t>15</a:t>
            </a:fld>
            <a:endParaRPr lang="en-AU"/>
          </a:p>
        </p:txBody>
      </p:sp>
    </p:spTree>
    <p:extLst>
      <p:ext uri="{BB962C8B-B14F-4D97-AF65-F5344CB8AC3E}">
        <p14:creationId xmlns:p14="http://schemas.microsoft.com/office/powerpoint/2010/main" val="2444830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15062839-7F37-4E75-A32E-B72A79384BC1}" type="slidenum">
              <a:rPr lang="en-AU" smtClean="0"/>
              <a:t>16</a:t>
            </a:fld>
            <a:endParaRPr lang="en-AU"/>
          </a:p>
        </p:txBody>
      </p:sp>
    </p:spTree>
    <p:extLst>
      <p:ext uri="{BB962C8B-B14F-4D97-AF65-F5344CB8AC3E}">
        <p14:creationId xmlns:p14="http://schemas.microsoft.com/office/powerpoint/2010/main" val="71820598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15062839-7F37-4E75-A32E-B72A79384BC1}" type="slidenum">
              <a:rPr lang="en-AU" smtClean="0"/>
              <a:t>17</a:t>
            </a:fld>
            <a:endParaRPr lang="en-AU"/>
          </a:p>
        </p:txBody>
      </p:sp>
    </p:spTree>
    <p:extLst>
      <p:ext uri="{BB962C8B-B14F-4D97-AF65-F5344CB8AC3E}">
        <p14:creationId xmlns:p14="http://schemas.microsoft.com/office/powerpoint/2010/main" val="14209157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15062839-7F37-4E75-A32E-B72A79384BC1}" type="slidenum">
              <a:rPr lang="en-AU" smtClean="0"/>
              <a:t>18</a:t>
            </a:fld>
            <a:endParaRPr lang="en-AU"/>
          </a:p>
        </p:txBody>
      </p:sp>
    </p:spTree>
    <p:extLst>
      <p:ext uri="{BB962C8B-B14F-4D97-AF65-F5344CB8AC3E}">
        <p14:creationId xmlns:p14="http://schemas.microsoft.com/office/powerpoint/2010/main" val="409333400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1B13DFED-8270-4DC2-9222-BE76715647A9}" type="slidenum">
              <a:rPr lang="en-AU" smtClean="0"/>
              <a:t>19</a:t>
            </a:fld>
            <a:endParaRPr lang="en-AU"/>
          </a:p>
        </p:txBody>
      </p:sp>
    </p:spTree>
    <p:extLst>
      <p:ext uri="{BB962C8B-B14F-4D97-AF65-F5344CB8AC3E}">
        <p14:creationId xmlns:p14="http://schemas.microsoft.com/office/powerpoint/2010/main" val="23202792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15062839-7F37-4E75-A32E-B72A79384BC1}" type="slidenum">
              <a:rPr lang="en-AU" smtClean="0"/>
              <a:t>2</a:t>
            </a:fld>
            <a:endParaRPr lang="en-AU"/>
          </a:p>
        </p:txBody>
      </p:sp>
    </p:spTree>
    <p:extLst>
      <p:ext uri="{BB962C8B-B14F-4D97-AF65-F5344CB8AC3E}">
        <p14:creationId xmlns:p14="http://schemas.microsoft.com/office/powerpoint/2010/main" val="44191004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15062839-7F37-4E75-A32E-B72A79384BC1}" type="slidenum">
              <a:rPr lang="en-AU" smtClean="0"/>
              <a:t>20</a:t>
            </a:fld>
            <a:endParaRPr lang="en-AU"/>
          </a:p>
        </p:txBody>
      </p:sp>
    </p:spTree>
    <p:extLst>
      <p:ext uri="{BB962C8B-B14F-4D97-AF65-F5344CB8AC3E}">
        <p14:creationId xmlns:p14="http://schemas.microsoft.com/office/powerpoint/2010/main" val="363091043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15062839-7F37-4E75-A32E-B72A79384BC1}" type="slidenum">
              <a:rPr lang="en-AU" smtClean="0"/>
              <a:t>21</a:t>
            </a:fld>
            <a:endParaRPr lang="en-AU"/>
          </a:p>
        </p:txBody>
      </p:sp>
    </p:spTree>
    <p:extLst>
      <p:ext uri="{BB962C8B-B14F-4D97-AF65-F5344CB8AC3E}">
        <p14:creationId xmlns:p14="http://schemas.microsoft.com/office/powerpoint/2010/main" val="423898295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15062839-7F37-4E75-A32E-B72A79384BC1}" type="slidenum">
              <a:rPr lang="en-AU" smtClean="0"/>
              <a:t>22</a:t>
            </a:fld>
            <a:endParaRPr lang="en-AU"/>
          </a:p>
        </p:txBody>
      </p:sp>
    </p:spTree>
    <p:extLst>
      <p:ext uri="{BB962C8B-B14F-4D97-AF65-F5344CB8AC3E}">
        <p14:creationId xmlns:p14="http://schemas.microsoft.com/office/powerpoint/2010/main" val="385816959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B37FA7AA-5081-477F-A51D-6E2A4A4B85ED}" type="slidenum">
              <a:rPr lang="en-AU" smtClean="0"/>
              <a:t>23</a:t>
            </a:fld>
            <a:endParaRPr lang="en-AU"/>
          </a:p>
        </p:txBody>
      </p:sp>
    </p:spTree>
    <p:extLst>
      <p:ext uri="{BB962C8B-B14F-4D97-AF65-F5344CB8AC3E}">
        <p14:creationId xmlns:p14="http://schemas.microsoft.com/office/powerpoint/2010/main" val="573601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B37FA7AA-5081-477F-A51D-6E2A4A4B85ED}" type="slidenum">
              <a:rPr lang="en-AU" smtClean="0"/>
              <a:t>24</a:t>
            </a:fld>
            <a:endParaRPr lang="en-AU"/>
          </a:p>
        </p:txBody>
      </p:sp>
    </p:spTree>
    <p:extLst>
      <p:ext uri="{BB962C8B-B14F-4D97-AF65-F5344CB8AC3E}">
        <p14:creationId xmlns:p14="http://schemas.microsoft.com/office/powerpoint/2010/main" val="21378442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15062839-7F37-4E75-A32E-B72A79384BC1}" type="slidenum">
              <a:rPr lang="en-AU" smtClean="0"/>
              <a:t>3</a:t>
            </a:fld>
            <a:endParaRPr lang="en-AU"/>
          </a:p>
        </p:txBody>
      </p:sp>
    </p:spTree>
    <p:extLst>
      <p:ext uri="{BB962C8B-B14F-4D97-AF65-F5344CB8AC3E}">
        <p14:creationId xmlns:p14="http://schemas.microsoft.com/office/powerpoint/2010/main" val="15898182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Quote from Sr Judith Russi, The Tablet, July 2017: Remember when you replace God with prosperity, you do so at a great cost and the risk of spiritual poverty… work together to flourish as providers of an authentically Catholic model of education. </a:t>
            </a:r>
          </a:p>
        </p:txBody>
      </p:sp>
      <p:sp>
        <p:nvSpPr>
          <p:cNvPr id="4" name="Slide Number Placeholder 3"/>
          <p:cNvSpPr>
            <a:spLocks noGrp="1"/>
          </p:cNvSpPr>
          <p:nvPr>
            <p:ph type="sldNum" sz="quarter" idx="5"/>
          </p:nvPr>
        </p:nvSpPr>
        <p:spPr/>
        <p:txBody>
          <a:bodyPr/>
          <a:lstStyle/>
          <a:p>
            <a:fld id="{15062839-7F37-4E75-A32E-B72A79384BC1}" type="slidenum">
              <a:rPr lang="en-AU" smtClean="0"/>
              <a:t>4</a:t>
            </a:fld>
            <a:endParaRPr lang="en-AU"/>
          </a:p>
        </p:txBody>
      </p:sp>
    </p:spTree>
    <p:extLst>
      <p:ext uri="{BB962C8B-B14F-4D97-AF65-F5344CB8AC3E}">
        <p14:creationId xmlns:p14="http://schemas.microsoft.com/office/powerpoint/2010/main" val="6830410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15062839-7F37-4E75-A32E-B72A79384BC1}" type="slidenum">
              <a:rPr lang="en-AU" smtClean="0"/>
              <a:t>5</a:t>
            </a:fld>
            <a:endParaRPr lang="en-AU"/>
          </a:p>
        </p:txBody>
      </p:sp>
    </p:spTree>
    <p:extLst>
      <p:ext uri="{BB962C8B-B14F-4D97-AF65-F5344CB8AC3E}">
        <p14:creationId xmlns:p14="http://schemas.microsoft.com/office/powerpoint/2010/main" val="461715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B37FA7AA-5081-477F-A51D-6E2A4A4B85ED}" type="slidenum">
              <a:rPr lang="en-AU" smtClean="0"/>
              <a:t>6</a:t>
            </a:fld>
            <a:endParaRPr lang="en-AU"/>
          </a:p>
        </p:txBody>
      </p:sp>
    </p:spTree>
    <p:extLst>
      <p:ext uri="{BB962C8B-B14F-4D97-AF65-F5344CB8AC3E}">
        <p14:creationId xmlns:p14="http://schemas.microsoft.com/office/powerpoint/2010/main" val="39051000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Today will be about your leadership in the context of your college and broader MAM perspective. We will draw on contemporary understandings, as well as source documents and reflect in Mary Aikenhead head as a leader.; </a:t>
            </a:r>
          </a:p>
        </p:txBody>
      </p:sp>
      <p:sp>
        <p:nvSpPr>
          <p:cNvPr id="4" name="Slide Number Placeholder 3"/>
          <p:cNvSpPr>
            <a:spLocks noGrp="1"/>
          </p:cNvSpPr>
          <p:nvPr>
            <p:ph type="sldNum" sz="quarter" idx="5"/>
          </p:nvPr>
        </p:nvSpPr>
        <p:spPr/>
        <p:txBody>
          <a:bodyPr/>
          <a:lstStyle/>
          <a:p>
            <a:fld id="{15062839-7F37-4E75-A32E-B72A79384BC1}" type="slidenum">
              <a:rPr lang="en-AU" smtClean="0"/>
              <a:t>7</a:t>
            </a:fld>
            <a:endParaRPr lang="en-AU"/>
          </a:p>
        </p:txBody>
      </p:sp>
    </p:spTree>
    <p:extLst>
      <p:ext uri="{BB962C8B-B14F-4D97-AF65-F5344CB8AC3E}">
        <p14:creationId xmlns:p14="http://schemas.microsoft.com/office/powerpoint/2010/main" val="17773487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15062839-7F37-4E75-A32E-B72A79384BC1}" type="slidenum">
              <a:rPr lang="en-AU" smtClean="0"/>
              <a:t>8</a:t>
            </a:fld>
            <a:endParaRPr lang="en-AU"/>
          </a:p>
        </p:txBody>
      </p:sp>
    </p:spTree>
    <p:extLst>
      <p:ext uri="{BB962C8B-B14F-4D97-AF65-F5344CB8AC3E}">
        <p14:creationId xmlns:p14="http://schemas.microsoft.com/office/powerpoint/2010/main" val="30058468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15062839-7F37-4E75-A32E-B72A79384BC1}" type="slidenum">
              <a:rPr lang="en-AU" smtClean="0"/>
              <a:t>9</a:t>
            </a:fld>
            <a:endParaRPr lang="en-AU"/>
          </a:p>
        </p:txBody>
      </p:sp>
    </p:spTree>
    <p:extLst>
      <p:ext uri="{BB962C8B-B14F-4D97-AF65-F5344CB8AC3E}">
        <p14:creationId xmlns:p14="http://schemas.microsoft.com/office/powerpoint/2010/main" val="3516933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AU"/>
          </a:p>
        </p:txBody>
      </p:sp>
      <p:sp>
        <p:nvSpPr>
          <p:cNvPr id="4" name="Date Placeholder 3"/>
          <p:cNvSpPr>
            <a:spLocks noGrp="1"/>
          </p:cNvSpPr>
          <p:nvPr>
            <p:ph type="dt" sz="half" idx="10"/>
          </p:nvPr>
        </p:nvSpPr>
        <p:spPr/>
        <p:txBody>
          <a:bodyPr/>
          <a:lstStyle/>
          <a:p>
            <a:fld id="{2FCBBE1D-2473-4474-9F58-C9454F4E7F19}" type="datetimeFigureOut">
              <a:rPr lang="en-US" smtClean="0"/>
              <a:t>10/7/2019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5BC2E74-6F44-4026-8C5B-3E3F410EEAE5}" type="slidenum">
              <a:rPr lang="en-AU" smtClean="0"/>
              <a:t>‹#›</a:t>
            </a:fld>
            <a:endParaRPr lang="en-A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2FCBBE1D-2473-4474-9F58-C9454F4E7F19}" type="datetimeFigureOut">
              <a:rPr lang="en-US" smtClean="0"/>
              <a:t>10/7/2019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5BC2E74-6F44-4026-8C5B-3E3F410EEAE5}" type="slidenum">
              <a:rPr lang="en-AU" smtClean="0"/>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2FCBBE1D-2473-4474-9F58-C9454F4E7F19}" type="datetimeFigureOut">
              <a:rPr lang="en-US" smtClean="0"/>
              <a:t>10/7/2019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5BC2E74-6F44-4026-8C5B-3E3F410EEAE5}" type="slidenum">
              <a:rPr lang="en-AU" smtClean="0"/>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2FCBBE1D-2473-4474-9F58-C9454F4E7F19}" type="datetimeFigureOut">
              <a:rPr lang="en-US" smtClean="0"/>
              <a:t>10/7/2019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5BC2E74-6F44-4026-8C5B-3E3F410EEAE5}" type="slidenum">
              <a:rPr lang="en-AU" smtClean="0"/>
              <a:t>‹#›</a:t>
            </a:fld>
            <a:endParaRPr lang="en-A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FCBBE1D-2473-4474-9F58-C9454F4E7F19}" type="datetimeFigureOut">
              <a:rPr lang="en-US" smtClean="0"/>
              <a:t>10/7/2019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5BC2E74-6F44-4026-8C5B-3E3F410EEAE5}" type="slidenum">
              <a:rPr lang="en-AU" smtClean="0"/>
              <a:t>‹#›</a:t>
            </a:fld>
            <a:endParaRPr lang="en-A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p:cNvSpPr>
            <a:spLocks noGrp="1"/>
          </p:cNvSpPr>
          <p:nvPr>
            <p:ph type="dt" sz="half" idx="10"/>
          </p:nvPr>
        </p:nvSpPr>
        <p:spPr/>
        <p:txBody>
          <a:bodyPr/>
          <a:lstStyle/>
          <a:p>
            <a:fld id="{2FCBBE1D-2473-4474-9F58-C9454F4E7F19}" type="datetimeFigureOut">
              <a:rPr lang="en-US" smtClean="0"/>
              <a:t>10/7/2019</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65BC2E74-6F44-4026-8C5B-3E3F410EEAE5}" type="slidenum">
              <a:rPr lang="en-AU" smtClean="0"/>
              <a:t>‹#›</a:t>
            </a:fld>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p:cNvSpPr>
            <a:spLocks noGrp="1"/>
          </p:cNvSpPr>
          <p:nvPr>
            <p:ph type="dt" sz="half" idx="10"/>
          </p:nvPr>
        </p:nvSpPr>
        <p:spPr/>
        <p:txBody>
          <a:bodyPr/>
          <a:lstStyle/>
          <a:p>
            <a:fld id="{2FCBBE1D-2473-4474-9F58-C9454F4E7F19}" type="datetimeFigureOut">
              <a:rPr lang="en-US" smtClean="0"/>
              <a:t>10/7/2019</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65BC2E74-6F44-4026-8C5B-3E3F410EEAE5}" type="slidenum">
              <a:rPr lang="en-AU" smtClean="0"/>
              <a:t>‹#›</a:t>
            </a:fld>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Date Placeholder 2"/>
          <p:cNvSpPr>
            <a:spLocks noGrp="1"/>
          </p:cNvSpPr>
          <p:nvPr>
            <p:ph type="dt" sz="half" idx="10"/>
          </p:nvPr>
        </p:nvSpPr>
        <p:spPr/>
        <p:txBody>
          <a:bodyPr/>
          <a:lstStyle/>
          <a:p>
            <a:fld id="{2FCBBE1D-2473-4474-9F58-C9454F4E7F19}" type="datetimeFigureOut">
              <a:rPr lang="en-US" smtClean="0"/>
              <a:t>10/7/2019</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65BC2E74-6F44-4026-8C5B-3E3F410EEAE5}" type="slidenum">
              <a:rPr lang="en-AU" smtClean="0"/>
              <a:t>‹#›</a:t>
            </a:fld>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CBBE1D-2473-4474-9F58-C9454F4E7F19}" type="datetimeFigureOut">
              <a:rPr lang="en-US" smtClean="0"/>
              <a:t>10/7/2019</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65BC2E74-6F44-4026-8C5B-3E3F410EEAE5}" type="slidenum">
              <a:rPr lang="en-AU" smtClean="0"/>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FCBBE1D-2473-4474-9F58-C9454F4E7F19}" type="datetimeFigureOut">
              <a:rPr lang="en-US" smtClean="0"/>
              <a:t>10/7/2019</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65BC2E74-6F44-4026-8C5B-3E3F410EEAE5}" type="slidenum">
              <a:rPr lang="en-AU" smtClean="0"/>
              <a:t>‹#›</a:t>
            </a:fld>
            <a:endParaRPr lang="en-A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FCBBE1D-2473-4474-9F58-C9454F4E7F19}" type="datetimeFigureOut">
              <a:rPr lang="en-US" smtClean="0"/>
              <a:t>10/7/2019</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65BC2E74-6F44-4026-8C5B-3E3F410EEAE5}" type="slidenum">
              <a:rPr lang="en-AU" smtClean="0"/>
              <a:t>‹#›</a:t>
            </a:fld>
            <a:endParaRPr lang="en-A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CBBE1D-2473-4474-9F58-C9454F4E7F19}" type="datetimeFigureOut">
              <a:rPr lang="en-US" smtClean="0"/>
              <a:t>10/7/2019</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BC2E74-6F44-4026-8C5B-3E3F410EEAE5}" type="slidenum">
              <a:rPr lang="en-AU" smtClean="0"/>
              <a:t>‹#›</a:t>
            </a:fld>
            <a:endParaRPr lang="en-A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3.emf"/><Relationship Id="rId5" Type="http://schemas.openxmlformats.org/officeDocument/2006/relationships/oleObject" Target="../embeddings/oleObject1.bin"/><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MAM_Logo_RGB_090508.jpg"/>
          <p:cNvPicPr>
            <a:picLocks noGrp="1" noChangeAspect="1"/>
          </p:cNvPicPr>
          <p:nvPr isPhoto="1"/>
        </p:nvPicPr>
        <p:blipFill>
          <a:blip r:embed="rId3" cstate="print">
            <a:lum/>
          </a:blip>
          <a:stretch>
            <a:fillRect/>
          </a:stretch>
        </p:blipFill>
        <p:spPr>
          <a:xfrm>
            <a:off x="1285852" y="1071546"/>
            <a:ext cx="6786578" cy="3210662"/>
          </a:xfrm>
          <a:prstGeom prst="rect">
            <a:avLst/>
          </a:prstGeom>
          <a:noFill/>
          <a:ln>
            <a:noFill/>
          </a:ln>
        </p:spPr>
      </p:pic>
      <p:pic>
        <p:nvPicPr>
          <p:cNvPr id="3" name="Picture 2" descr="MAM_wave_1_PMS267_rgb.jpg"/>
          <p:cNvPicPr>
            <a:picLocks noChangeAspect="1"/>
          </p:cNvPicPr>
          <p:nvPr/>
        </p:nvPicPr>
        <p:blipFill>
          <a:blip r:embed="rId4" cstate="print"/>
          <a:stretch>
            <a:fillRect/>
          </a:stretch>
        </p:blipFill>
        <p:spPr>
          <a:xfrm>
            <a:off x="0" y="5214950"/>
            <a:ext cx="9144000" cy="164305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7584" y="692697"/>
            <a:ext cx="7772400" cy="1152128"/>
          </a:xfrm>
        </p:spPr>
        <p:txBody>
          <a:bodyPr>
            <a:normAutofit/>
          </a:bodyPr>
          <a:lstStyle/>
          <a:p>
            <a:r>
              <a:rPr lang="en-AU" sz="3200" dirty="0"/>
              <a:t>Mary Aikenhead: her story and leadership</a:t>
            </a:r>
          </a:p>
        </p:txBody>
      </p:sp>
      <p:sp>
        <p:nvSpPr>
          <p:cNvPr id="3" name="Subtitle 2"/>
          <p:cNvSpPr>
            <a:spLocks noGrp="1"/>
          </p:cNvSpPr>
          <p:nvPr>
            <p:ph type="subTitle" idx="1"/>
          </p:nvPr>
        </p:nvSpPr>
        <p:spPr>
          <a:xfrm>
            <a:off x="971600" y="2276872"/>
            <a:ext cx="7488832" cy="2304256"/>
          </a:xfrm>
        </p:spPr>
        <p:txBody>
          <a:bodyPr>
            <a:normAutofit/>
          </a:bodyPr>
          <a:lstStyle/>
          <a:p>
            <a:pPr algn="l"/>
            <a:r>
              <a:rPr lang="en-AU" sz="2400" dirty="0"/>
              <a:t>What do we know and  learn about Mary Aikenhead's leadership? </a:t>
            </a:r>
          </a:p>
          <a:p>
            <a:pPr algn="l"/>
            <a:r>
              <a:rPr lang="en-AU" sz="2400" dirty="0"/>
              <a:t>Her letters, life, directions..</a:t>
            </a:r>
          </a:p>
          <a:p>
            <a:pPr algn="l"/>
            <a:r>
              <a:rPr lang="en-AU" sz="2400" dirty="0"/>
              <a:t>What is transferable to your context? </a:t>
            </a:r>
          </a:p>
        </p:txBody>
      </p:sp>
      <p:pic>
        <p:nvPicPr>
          <p:cNvPr id="4" name="Picture 3" descr="MAM_wave_1_PMS267_rgb.jpg"/>
          <p:cNvPicPr>
            <a:picLocks noChangeAspect="1"/>
          </p:cNvPicPr>
          <p:nvPr/>
        </p:nvPicPr>
        <p:blipFill>
          <a:blip r:embed="rId3" cstate="print"/>
          <a:stretch>
            <a:fillRect/>
          </a:stretch>
        </p:blipFill>
        <p:spPr>
          <a:xfrm>
            <a:off x="0" y="5214950"/>
            <a:ext cx="9144000" cy="1643050"/>
          </a:xfrm>
          <a:prstGeom prst="rect">
            <a:avLst/>
          </a:prstGeom>
        </p:spPr>
      </p:pic>
    </p:spTree>
    <p:extLst>
      <p:ext uri="{BB962C8B-B14F-4D97-AF65-F5344CB8AC3E}">
        <p14:creationId xmlns:p14="http://schemas.microsoft.com/office/powerpoint/2010/main" val="35389525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7584" y="332657"/>
            <a:ext cx="7772400" cy="792088"/>
          </a:xfrm>
        </p:spPr>
        <p:txBody>
          <a:bodyPr>
            <a:normAutofit fontScale="90000"/>
          </a:bodyPr>
          <a:lstStyle/>
          <a:p>
            <a:r>
              <a:rPr lang="en-AU" sz="2000" dirty="0"/>
              <a:t>Mary Aikenhead: </a:t>
            </a:r>
            <a:br>
              <a:rPr lang="en-AU" sz="2000" dirty="0"/>
            </a:br>
            <a:r>
              <a:rPr lang="en-AU" sz="2000" i="1" dirty="0"/>
              <a:t>A Woman for all Seasons…Inspiration for Now…</a:t>
            </a:r>
            <a:br>
              <a:rPr lang="en-AU" sz="2000" i="1" dirty="0"/>
            </a:br>
            <a:r>
              <a:rPr lang="en-AU" sz="2000" i="1" dirty="0"/>
              <a:t>Mary Aikenhead as Leader… </a:t>
            </a:r>
          </a:p>
        </p:txBody>
      </p:sp>
      <p:sp>
        <p:nvSpPr>
          <p:cNvPr id="3" name="Subtitle 2"/>
          <p:cNvSpPr>
            <a:spLocks noGrp="1"/>
          </p:cNvSpPr>
          <p:nvPr>
            <p:ph type="subTitle" idx="1"/>
          </p:nvPr>
        </p:nvSpPr>
        <p:spPr>
          <a:xfrm>
            <a:off x="971600" y="1268760"/>
            <a:ext cx="7488832" cy="3946190"/>
          </a:xfrm>
        </p:spPr>
        <p:txBody>
          <a:bodyPr>
            <a:normAutofit fontScale="92500" lnSpcReduction="10000"/>
          </a:bodyPr>
          <a:lstStyle/>
          <a:p>
            <a:pPr marL="457200" indent="-457200" algn="l">
              <a:buFont typeface="Arial" panose="020B0604020202020204" pitchFamily="34" charset="0"/>
              <a:buChar char="•"/>
            </a:pPr>
            <a:r>
              <a:rPr lang="en-AU" sz="2400" dirty="0"/>
              <a:t>Courageous</a:t>
            </a:r>
          </a:p>
          <a:p>
            <a:pPr marL="457200" indent="-457200" algn="l">
              <a:buFont typeface="Arial" panose="020B0604020202020204" pitchFamily="34" charset="0"/>
              <a:buChar char="•"/>
            </a:pPr>
            <a:r>
              <a:rPr lang="en-AU" sz="2400" dirty="0"/>
              <a:t>Strong</a:t>
            </a:r>
          </a:p>
          <a:p>
            <a:pPr marL="457200" indent="-457200" algn="l">
              <a:buFont typeface="Arial" panose="020B0604020202020204" pitchFamily="34" charset="0"/>
              <a:buChar char="•"/>
            </a:pPr>
            <a:r>
              <a:rPr lang="en-AU" sz="2400" dirty="0"/>
              <a:t>Practical</a:t>
            </a:r>
          </a:p>
          <a:p>
            <a:pPr marL="457200" indent="-457200" algn="l">
              <a:buFont typeface="Arial" panose="020B0604020202020204" pitchFamily="34" charset="0"/>
              <a:buChar char="•"/>
            </a:pPr>
            <a:r>
              <a:rPr lang="en-AU" sz="2400" dirty="0"/>
              <a:t>Forward-thinking</a:t>
            </a:r>
          </a:p>
          <a:p>
            <a:pPr marL="457200" indent="-457200" algn="l">
              <a:buFont typeface="Arial" panose="020B0604020202020204" pitchFamily="34" charset="0"/>
              <a:buChar char="•"/>
            </a:pPr>
            <a:r>
              <a:rPr lang="en-AU" sz="2400" dirty="0"/>
              <a:t>Risk-taker,</a:t>
            </a:r>
          </a:p>
          <a:p>
            <a:pPr marL="457200" indent="-457200" algn="l">
              <a:buFont typeface="Arial" panose="020B0604020202020204" pitchFamily="34" charset="0"/>
              <a:buChar char="•"/>
            </a:pPr>
            <a:r>
              <a:rPr lang="en-AU" sz="2400" dirty="0"/>
              <a:t>Woman of Vision</a:t>
            </a:r>
          </a:p>
          <a:p>
            <a:pPr marL="457200" indent="-457200" algn="l">
              <a:buFont typeface="Arial" panose="020B0604020202020204" pitchFamily="34" charset="0"/>
              <a:buChar char="•"/>
            </a:pPr>
            <a:r>
              <a:rPr lang="en-AU" sz="2400" dirty="0"/>
              <a:t>Strong in her convictions</a:t>
            </a:r>
          </a:p>
          <a:p>
            <a:pPr marL="457200" indent="-457200" algn="l">
              <a:buFont typeface="Arial" panose="020B0604020202020204" pitchFamily="34" charset="0"/>
              <a:buChar char="•"/>
            </a:pPr>
            <a:r>
              <a:rPr lang="en-AU" sz="2400" dirty="0"/>
              <a:t>Tough</a:t>
            </a:r>
          </a:p>
          <a:p>
            <a:pPr marL="457200" indent="-457200" algn="l">
              <a:buFont typeface="Arial" panose="020B0604020202020204" pitchFamily="34" charset="0"/>
              <a:buChar char="•"/>
            </a:pPr>
            <a:r>
              <a:rPr lang="en-AU" sz="2400" dirty="0"/>
              <a:t>Compassionate</a:t>
            </a:r>
          </a:p>
          <a:p>
            <a:pPr marL="457200" indent="-457200" algn="l">
              <a:buFont typeface="Arial" panose="020B0604020202020204" pitchFamily="34" charset="0"/>
              <a:buChar char="•"/>
            </a:pPr>
            <a:r>
              <a:rPr lang="en-AU" sz="2400" dirty="0"/>
              <a:t>A woman for all Seasons…..</a:t>
            </a:r>
          </a:p>
          <a:p>
            <a:pPr algn="l"/>
            <a:endParaRPr lang="en-AU" sz="2400" dirty="0"/>
          </a:p>
        </p:txBody>
      </p:sp>
      <p:pic>
        <p:nvPicPr>
          <p:cNvPr id="4" name="Picture 3" descr="MAM_wave_1_PMS267_rgb.jpg"/>
          <p:cNvPicPr>
            <a:picLocks noChangeAspect="1"/>
          </p:cNvPicPr>
          <p:nvPr/>
        </p:nvPicPr>
        <p:blipFill>
          <a:blip r:embed="rId3" cstate="print"/>
          <a:stretch>
            <a:fillRect/>
          </a:stretch>
        </p:blipFill>
        <p:spPr>
          <a:xfrm>
            <a:off x="0" y="5214950"/>
            <a:ext cx="9144000" cy="1643050"/>
          </a:xfrm>
          <a:prstGeom prst="rect">
            <a:avLst/>
          </a:prstGeom>
        </p:spPr>
      </p:pic>
    </p:spTree>
    <p:extLst>
      <p:ext uri="{BB962C8B-B14F-4D97-AF65-F5344CB8AC3E}">
        <p14:creationId xmlns:p14="http://schemas.microsoft.com/office/powerpoint/2010/main" val="27360690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4705"/>
            <a:ext cx="7772400" cy="936103"/>
          </a:xfrm>
        </p:spPr>
        <p:txBody>
          <a:bodyPr>
            <a:normAutofit/>
          </a:bodyPr>
          <a:lstStyle/>
          <a:p>
            <a:r>
              <a:rPr lang="en-AU" sz="2800" dirty="0"/>
              <a:t>Contemporary Leadership Literature</a:t>
            </a:r>
          </a:p>
        </p:txBody>
      </p:sp>
      <p:sp>
        <p:nvSpPr>
          <p:cNvPr id="3" name="Subtitle 2"/>
          <p:cNvSpPr>
            <a:spLocks noGrp="1"/>
          </p:cNvSpPr>
          <p:nvPr>
            <p:ph type="subTitle" idx="1"/>
          </p:nvPr>
        </p:nvSpPr>
        <p:spPr>
          <a:xfrm>
            <a:off x="971600" y="1772816"/>
            <a:ext cx="7200800" cy="3672408"/>
          </a:xfrm>
        </p:spPr>
        <p:txBody>
          <a:bodyPr>
            <a:normAutofit/>
          </a:bodyPr>
          <a:lstStyle/>
          <a:p>
            <a:pPr algn="l"/>
            <a:r>
              <a:rPr lang="en-AU" sz="1800" b="1" i="1" dirty="0"/>
              <a:t>The Leadership Advantage</a:t>
            </a:r>
            <a:r>
              <a:rPr lang="en-AU" sz="1800" i="1" dirty="0"/>
              <a:t>: Warren Bennis</a:t>
            </a:r>
          </a:p>
          <a:p>
            <a:pPr algn="l"/>
            <a:r>
              <a:rPr lang="en-AU" sz="1800" b="1" i="1" dirty="0"/>
              <a:t>The Trouble with Humility</a:t>
            </a:r>
            <a:r>
              <a:rPr lang="en-AU" sz="1800" i="1" dirty="0"/>
              <a:t>: Patrick Lencioni</a:t>
            </a:r>
          </a:p>
          <a:p>
            <a:pPr algn="l"/>
            <a:r>
              <a:rPr lang="en-AU" sz="1800" b="1" i="1" dirty="0"/>
              <a:t>Mission as an Organizing Principle</a:t>
            </a:r>
            <a:r>
              <a:rPr lang="en-AU" sz="1800" i="1" dirty="0"/>
              <a:t>: C. William Pollard</a:t>
            </a:r>
          </a:p>
          <a:p>
            <a:pPr algn="l"/>
            <a:r>
              <a:rPr lang="en-AU" sz="1800" b="1" i="1" dirty="0"/>
              <a:t>Lead with Humility</a:t>
            </a:r>
            <a:r>
              <a:rPr lang="en-AU" sz="1800" i="1" dirty="0"/>
              <a:t>: 12 Leadership Lessons from Pope Francis, Jeffrey A. Krames, </a:t>
            </a:r>
          </a:p>
          <a:p>
            <a:pPr algn="l"/>
            <a:r>
              <a:rPr lang="en-AU" sz="1800" b="1" i="1" dirty="0"/>
              <a:t>Trust Me</a:t>
            </a:r>
            <a:r>
              <a:rPr lang="en-AU" sz="1800" i="1" dirty="0"/>
              <a:t>: 12 Leadership Lessons from Pope Francis, Jeffrey A. Krames</a:t>
            </a:r>
          </a:p>
          <a:p>
            <a:pPr algn="l"/>
            <a:r>
              <a:rPr lang="en-AU" sz="1800" b="1" i="1" dirty="0"/>
              <a:t>Elements of a Legacy</a:t>
            </a:r>
            <a:r>
              <a:rPr lang="en-AU" sz="1800" i="1" dirty="0"/>
              <a:t>: 12 Leadership Lessons from Pope Francis Jeffrey A. Krames</a:t>
            </a:r>
          </a:p>
          <a:p>
            <a:pPr algn="l"/>
            <a:r>
              <a:rPr lang="en-AU" sz="1800" b="1" i="1" dirty="0"/>
              <a:t>Moral Purpose and Active Virtue</a:t>
            </a:r>
            <a:r>
              <a:rPr lang="en-AU" sz="1800" i="1" dirty="0"/>
              <a:t>: 12 Leadership Lessons from Pope Francis Jeffrey A. Krames</a:t>
            </a:r>
          </a:p>
          <a:p>
            <a:pPr algn="l"/>
            <a:endParaRPr lang="en-AU" sz="2000" i="1" dirty="0"/>
          </a:p>
        </p:txBody>
      </p:sp>
      <p:pic>
        <p:nvPicPr>
          <p:cNvPr id="4" name="Picture 3" descr="MAM_wave_1_PMS267_rgb.jpg"/>
          <p:cNvPicPr>
            <a:picLocks noChangeAspect="1"/>
          </p:cNvPicPr>
          <p:nvPr/>
        </p:nvPicPr>
        <p:blipFill>
          <a:blip r:embed="rId3" cstate="print"/>
          <a:stretch>
            <a:fillRect/>
          </a:stretch>
        </p:blipFill>
        <p:spPr>
          <a:xfrm>
            <a:off x="0" y="5214950"/>
            <a:ext cx="9144000" cy="1643050"/>
          </a:xfrm>
          <a:prstGeom prst="rect">
            <a:avLst/>
          </a:prstGeom>
        </p:spPr>
      </p:pic>
    </p:spTree>
    <p:extLst>
      <p:ext uri="{BB962C8B-B14F-4D97-AF65-F5344CB8AC3E}">
        <p14:creationId xmlns:p14="http://schemas.microsoft.com/office/powerpoint/2010/main" val="3311044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4705"/>
            <a:ext cx="7772400" cy="936103"/>
          </a:xfrm>
        </p:spPr>
        <p:txBody>
          <a:bodyPr>
            <a:normAutofit/>
          </a:bodyPr>
          <a:lstStyle/>
          <a:p>
            <a:r>
              <a:rPr lang="en-AU" sz="2800" dirty="0"/>
              <a:t>Contemporary Leadership Literature</a:t>
            </a:r>
          </a:p>
        </p:txBody>
      </p:sp>
      <p:sp>
        <p:nvSpPr>
          <p:cNvPr id="3" name="Subtitle 2"/>
          <p:cNvSpPr>
            <a:spLocks noGrp="1"/>
          </p:cNvSpPr>
          <p:nvPr>
            <p:ph type="subTitle" idx="1"/>
          </p:nvPr>
        </p:nvSpPr>
        <p:spPr>
          <a:xfrm>
            <a:off x="971600" y="2348880"/>
            <a:ext cx="7200800" cy="2448272"/>
          </a:xfrm>
        </p:spPr>
        <p:txBody>
          <a:bodyPr>
            <a:normAutofit/>
          </a:bodyPr>
          <a:lstStyle/>
          <a:p>
            <a:pPr algn="l"/>
            <a:r>
              <a:rPr lang="en-AU" sz="2800" dirty="0"/>
              <a:t>What did I read? </a:t>
            </a:r>
          </a:p>
          <a:p>
            <a:pPr algn="l"/>
            <a:r>
              <a:rPr lang="en-AU" sz="2800" dirty="0"/>
              <a:t>What resonated with me</a:t>
            </a:r>
          </a:p>
          <a:p>
            <a:pPr algn="l"/>
            <a:r>
              <a:rPr lang="en-AU" sz="2800" dirty="0"/>
              <a:t>Why?</a:t>
            </a:r>
          </a:p>
          <a:p>
            <a:pPr algn="l"/>
            <a:r>
              <a:rPr lang="en-AU" sz="2800" dirty="0"/>
              <a:t>How will you take this forward, if at all? </a:t>
            </a:r>
          </a:p>
        </p:txBody>
      </p:sp>
      <p:pic>
        <p:nvPicPr>
          <p:cNvPr id="4" name="Picture 3" descr="MAM_wave_1_PMS267_rgb.jpg"/>
          <p:cNvPicPr>
            <a:picLocks noChangeAspect="1"/>
          </p:cNvPicPr>
          <p:nvPr/>
        </p:nvPicPr>
        <p:blipFill>
          <a:blip r:embed="rId3" cstate="print"/>
          <a:stretch>
            <a:fillRect/>
          </a:stretch>
        </p:blipFill>
        <p:spPr>
          <a:xfrm>
            <a:off x="0" y="5214950"/>
            <a:ext cx="9144000" cy="1643050"/>
          </a:xfrm>
          <a:prstGeom prst="rect">
            <a:avLst/>
          </a:prstGeom>
        </p:spPr>
      </p:pic>
    </p:spTree>
    <p:extLst>
      <p:ext uri="{BB962C8B-B14F-4D97-AF65-F5344CB8AC3E}">
        <p14:creationId xmlns:p14="http://schemas.microsoft.com/office/powerpoint/2010/main" val="23730713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1AEB8A9-B768-4E30-BA55-D919E66873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00" y="-2"/>
            <a:ext cx="3052451" cy="685800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ctrTitle"/>
          </p:nvPr>
        </p:nvSpPr>
        <p:spPr>
          <a:xfrm>
            <a:off x="482600" y="640080"/>
            <a:ext cx="2322320" cy="5613236"/>
          </a:xfrm>
        </p:spPr>
        <p:txBody>
          <a:bodyPr vert="horz" lIns="91440" tIns="45720" rIns="91440" bIns="45720" rtlCol="0" anchor="ctr">
            <a:normAutofit/>
          </a:bodyPr>
          <a:lstStyle/>
          <a:p>
            <a:pPr algn="l">
              <a:lnSpc>
                <a:spcPct val="90000"/>
              </a:lnSpc>
            </a:pPr>
            <a:r>
              <a:rPr lang="en-US" sz="2400" kern="1200">
                <a:solidFill>
                  <a:srgbClr val="FFFFFF"/>
                </a:solidFill>
                <a:latin typeface="+mj-lt"/>
                <a:ea typeface="+mj-ea"/>
                <a:cs typeface="+mj-cs"/>
              </a:rPr>
              <a:t>The </a:t>
            </a:r>
            <a:r>
              <a:rPr lang="en-US" sz="2400" u="sng" kern="1200">
                <a:solidFill>
                  <a:srgbClr val="FFFFFF"/>
                </a:solidFill>
                <a:latin typeface="+mj-lt"/>
                <a:ea typeface="+mj-ea"/>
                <a:cs typeface="+mj-cs"/>
              </a:rPr>
              <a:t>Ethical Framework </a:t>
            </a:r>
            <a:r>
              <a:rPr lang="en-US" sz="2400" kern="1200">
                <a:solidFill>
                  <a:srgbClr val="FFFFFF"/>
                </a:solidFill>
                <a:latin typeface="+mj-lt"/>
                <a:ea typeface="+mj-ea"/>
                <a:cs typeface="+mj-cs"/>
              </a:rPr>
              <a:t>is a public statement of what the works of Mary Aikenhead Ministries</a:t>
            </a:r>
            <a:r>
              <a:rPr lang="en-US" sz="2400" i="1" kern="1200">
                <a:solidFill>
                  <a:srgbClr val="FFFFFF"/>
                </a:solidFill>
                <a:latin typeface="+mj-lt"/>
                <a:ea typeface="+mj-ea"/>
                <a:cs typeface="+mj-cs"/>
              </a:rPr>
              <a:t> </a:t>
            </a:r>
            <a:r>
              <a:rPr lang="en-US" sz="2400" kern="1200">
                <a:solidFill>
                  <a:srgbClr val="FFFFFF"/>
                </a:solidFill>
                <a:latin typeface="+mj-lt"/>
                <a:ea typeface="+mj-ea"/>
                <a:cs typeface="+mj-cs"/>
              </a:rPr>
              <a:t>stand for and what the wider community can expect of these Catholic services. </a:t>
            </a:r>
            <a:br>
              <a:rPr lang="en-US" sz="2400" kern="1200">
                <a:solidFill>
                  <a:srgbClr val="FFFFFF"/>
                </a:solidFill>
                <a:latin typeface="+mj-lt"/>
                <a:ea typeface="+mj-ea"/>
                <a:cs typeface="+mj-cs"/>
              </a:rPr>
            </a:br>
            <a:endParaRPr lang="en-US" sz="2400" kern="1200">
              <a:solidFill>
                <a:srgbClr val="FFFFFF"/>
              </a:solidFill>
              <a:latin typeface="+mj-lt"/>
              <a:ea typeface="+mj-ea"/>
              <a:cs typeface="+mj-cs"/>
            </a:endParaRPr>
          </a:p>
        </p:txBody>
      </p:sp>
      <p:sp>
        <p:nvSpPr>
          <p:cNvPr id="3" name="Subtitle 2"/>
          <p:cNvSpPr>
            <a:spLocks noGrp="1"/>
          </p:cNvSpPr>
          <p:nvPr>
            <p:ph type="subTitle" idx="1"/>
          </p:nvPr>
        </p:nvSpPr>
        <p:spPr>
          <a:xfrm>
            <a:off x="3524863" y="640082"/>
            <a:ext cx="5136536" cy="2932934"/>
          </a:xfrm>
        </p:spPr>
        <p:txBody>
          <a:bodyPr vert="horz" lIns="91440" tIns="45720" rIns="91440" bIns="45720" rtlCol="0" anchor="ctr">
            <a:normAutofit/>
          </a:bodyPr>
          <a:lstStyle/>
          <a:p>
            <a:pPr algn="l">
              <a:lnSpc>
                <a:spcPct val="90000"/>
              </a:lnSpc>
            </a:pPr>
            <a:r>
              <a:rPr lang="en-US" sz="1400" b="1" cap="all" dirty="0">
                <a:solidFill>
                  <a:schemeClr val="tx1"/>
                </a:solidFill>
              </a:rPr>
              <a:t>Ethical Framework for Mary Aikenhead Ministries</a:t>
            </a:r>
            <a:r>
              <a:rPr lang="en-US" sz="1400" b="1" dirty="0">
                <a:solidFill>
                  <a:schemeClr val="tx1"/>
                </a:solidFill>
              </a:rPr>
              <a:t> </a:t>
            </a:r>
            <a:endParaRPr lang="en-US" sz="1400" dirty="0">
              <a:solidFill>
                <a:schemeClr val="tx1"/>
              </a:solidFill>
            </a:endParaRPr>
          </a:p>
          <a:p>
            <a:pPr algn="l">
              <a:lnSpc>
                <a:spcPct val="90000"/>
              </a:lnSpc>
            </a:pPr>
            <a:r>
              <a:rPr lang="en-US" sz="1400" b="1" dirty="0">
                <a:solidFill>
                  <a:schemeClr val="tx1"/>
                </a:solidFill>
              </a:rPr>
              <a:t>Introductory Statement</a:t>
            </a:r>
            <a:endParaRPr lang="en-US" sz="1400" dirty="0">
              <a:solidFill>
                <a:schemeClr val="tx1"/>
              </a:solidFill>
            </a:endParaRPr>
          </a:p>
          <a:p>
            <a:pPr algn="l">
              <a:lnSpc>
                <a:spcPct val="90000"/>
              </a:lnSpc>
            </a:pPr>
            <a:endParaRPr lang="en-US" sz="1400" i="1" dirty="0">
              <a:solidFill>
                <a:schemeClr val="tx1"/>
              </a:solidFill>
            </a:endParaRPr>
          </a:p>
          <a:p>
            <a:pPr algn="l">
              <a:lnSpc>
                <a:spcPct val="90000"/>
              </a:lnSpc>
            </a:pPr>
            <a:r>
              <a:rPr lang="en-US" sz="1400" i="1" dirty="0">
                <a:solidFill>
                  <a:schemeClr val="tx1"/>
                </a:solidFill>
              </a:rPr>
              <a:t>The permanent principles of the Church's social doctrine </a:t>
            </a:r>
            <a:r>
              <a:rPr lang="en-US" sz="1400" dirty="0">
                <a:solidFill>
                  <a:schemeClr val="tx1"/>
                </a:solidFill>
              </a:rPr>
              <a:t>... </a:t>
            </a:r>
            <a:r>
              <a:rPr lang="en-US" sz="1400" i="1" dirty="0">
                <a:solidFill>
                  <a:schemeClr val="tx1"/>
                </a:solidFill>
              </a:rPr>
              <a:t>are: the </a:t>
            </a:r>
            <a:r>
              <a:rPr lang="en-US" sz="1400" b="1" i="1" u="sng" dirty="0">
                <a:solidFill>
                  <a:schemeClr val="tx1"/>
                </a:solidFill>
              </a:rPr>
              <a:t>dignity of the human person</a:t>
            </a:r>
            <a:r>
              <a:rPr lang="en-US" sz="1400" i="1" dirty="0">
                <a:solidFill>
                  <a:schemeClr val="tx1"/>
                </a:solidFill>
              </a:rPr>
              <a:t>, </a:t>
            </a:r>
            <a:r>
              <a:rPr lang="en-US" sz="1400" b="1" i="1" u="sng" dirty="0">
                <a:solidFill>
                  <a:schemeClr val="tx1"/>
                </a:solidFill>
              </a:rPr>
              <a:t>the common good</a:t>
            </a:r>
            <a:r>
              <a:rPr lang="en-US" sz="1400" i="1" dirty="0">
                <a:solidFill>
                  <a:schemeClr val="tx1"/>
                </a:solidFill>
              </a:rPr>
              <a:t>, </a:t>
            </a:r>
            <a:r>
              <a:rPr lang="en-US" sz="1400" b="1" i="1" u="sng" dirty="0">
                <a:solidFill>
                  <a:schemeClr val="tx1"/>
                </a:solidFill>
              </a:rPr>
              <a:t>subsidiarity</a:t>
            </a:r>
            <a:r>
              <a:rPr lang="en-US" sz="1400" i="1" dirty="0">
                <a:solidFill>
                  <a:schemeClr val="tx1"/>
                </a:solidFill>
              </a:rPr>
              <a:t>, and </a:t>
            </a:r>
            <a:r>
              <a:rPr lang="en-US" sz="1400" b="1" i="1" u="sng" dirty="0">
                <a:solidFill>
                  <a:schemeClr val="tx1"/>
                </a:solidFill>
              </a:rPr>
              <a:t>solidarity</a:t>
            </a:r>
            <a:r>
              <a:rPr lang="en-US" sz="1400" i="1" dirty="0">
                <a:solidFill>
                  <a:schemeClr val="tx1"/>
                </a:solidFill>
              </a:rPr>
              <a:t>. These principles, the expression of the whole truth about the human person known by reason and faith, are born of "the encounter of the Gospel message and of its demands summarised in the supreme commandment of love of God and neighbour in justice with the problems emanating from the life of society".</a:t>
            </a:r>
            <a:endParaRPr lang="en-US" sz="1400" dirty="0">
              <a:solidFill>
                <a:schemeClr val="tx1"/>
              </a:solidFill>
            </a:endParaRPr>
          </a:p>
          <a:p>
            <a:pPr algn="l">
              <a:lnSpc>
                <a:spcPct val="90000"/>
              </a:lnSpc>
            </a:pPr>
            <a:r>
              <a:rPr lang="en-US" sz="1400" b="1" dirty="0">
                <a:solidFill>
                  <a:schemeClr val="tx1"/>
                </a:solidFill>
              </a:rPr>
              <a:t>Compendium of the Social Doctrine of the Church, par.160</a:t>
            </a:r>
            <a:endParaRPr lang="en-US" sz="1400" dirty="0">
              <a:solidFill>
                <a:schemeClr val="tx1"/>
              </a:solidFill>
            </a:endParaRPr>
          </a:p>
          <a:p>
            <a:pPr indent="-228600" algn="l">
              <a:lnSpc>
                <a:spcPct val="90000"/>
              </a:lnSpc>
              <a:buFont typeface="Arial" panose="020B0604020202020204" pitchFamily="34" charset="0"/>
              <a:buChar char="•"/>
            </a:pPr>
            <a:endParaRPr lang="en-US" sz="1400" dirty="0">
              <a:solidFill>
                <a:schemeClr val="tx1"/>
              </a:solidFill>
            </a:endParaRPr>
          </a:p>
        </p:txBody>
      </p:sp>
      <p:pic>
        <p:nvPicPr>
          <p:cNvPr id="4" name="Picture 3" descr="MAM_wave_1_PMS267_rgb.jpg"/>
          <p:cNvPicPr>
            <a:picLocks noChangeAspect="1"/>
          </p:cNvPicPr>
          <p:nvPr/>
        </p:nvPicPr>
        <p:blipFill>
          <a:blip r:embed="rId3" cstate="print"/>
          <a:stretch>
            <a:fillRect/>
          </a:stretch>
        </p:blipFill>
        <p:spPr>
          <a:xfrm>
            <a:off x="3490722" y="4167335"/>
            <a:ext cx="5170677" cy="1047060"/>
          </a:xfrm>
          <a:prstGeom prst="rect">
            <a:avLst/>
          </a:prstGeom>
        </p:spPr>
      </p:pic>
    </p:spTree>
    <p:extLst>
      <p:ext uri="{BB962C8B-B14F-4D97-AF65-F5344CB8AC3E}">
        <p14:creationId xmlns:p14="http://schemas.microsoft.com/office/powerpoint/2010/main" val="9376854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1AEB8A9-B768-4E30-BA55-D919E66873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00" y="-2"/>
            <a:ext cx="3052451" cy="685800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ctrTitle"/>
          </p:nvPr>
        </p:nvSpPr>
        <p:spPr>
          <a:xfrm>
            <a:off x="482600" y="640080"/>
            <a:ext cx="2322320" cy="5613236"/>
          </a:xfrm>
        </p:spPr>
        <p:txBody>
          <a:bodyPr vert="horz" lIns="91440" tIns="45720" rIns="91440" bIns="45720" rtlCol="0" anchor="ctr">
            <a:normAutofit/>
          </a:bodyPr>
          <a:lstStyle/>
          <a:p>
            <a:pPr algn="l">
              <a:lnSpc>
                <a:spcPct val="90000"/>
              </a:lnSpc>
            </a:pPr>
            <a:r>
              <a:rPr lang="en-US" sz="1800" b="1" kern="1200">
                <a:solidFill>
                  <a:srgbClr val="FFFFFF"/>
                </a:solidFill>
                <a:latin typeface="+mj-lt"/>
                <a:ea typeface="+mj-ea"/>
                <a:cs typeface="+mj-cs"/>
              </a:rPr>
              <a:t>The Dignity of the Human Person </a:t>
            </a:r>
            <a:br>
              <a:rPr lang="en-US" sz="1800" kern="1200">
                <a:solidFill>
                  <a:srgbClr val="FFFFFF"/>
                </a:solidFill>
                <a:latin typeface="+mj-lt"/>
                <a:ea typeface="+mj-ea"/>
                <a:cs typeface="+mj-cs"/>
              </a:rPr>
            </a:br>
            <a:r>
              <a:rPr lang="en-US" sz="1800" i="1" kern="1200">
                <a:solidFill>
                  <a:srgbClr val="FFFFFF"/>
                </a:solidFill>
                <a:latin typeface="+mj-lt"/>
                <a:ea typeface="+mj-ea"/>
                <a:cs typeface="+mj-cs"/>
              </a:rPr>
              <a:t>God has imprinted his own image and likeness on man (cf. Gen </a:t>
            </a:r>
            <a:r>
              <a:rPr lang="en-US" sz="1800" kern="1200">
                <a:solidFill>
                  <a:srgbClr val="FFFFFF"/>
                </a:solidFill>
                <a:latin typeface="+mj-lt"/>
                <a:ea typeface="+mj-ea"/>
                <a:cs typeface="+mj-cs"/>
              </a:rPr>
              <a:t>1:26), </a:t>
            </a:r>
            <a:r>
              <a:rPr lang="en-US" sz="1800" i="1" kern="1200">
                <a:solidFill>
                  <a:srgbClr val="FFFFFF"/>
                </a:solidFill>
                <a:latin typeface="+mj-lt"/>
                <a:ea typeface="+mj-ea"/>
                <a:cs typeface="+mj-cs"/>
              </a:rPr>
              <a:t>conferring upon him an incomparable dignity ... In effect, beyond the rights which man acquires by his own work, there exist rights which do not correspond to any work he performs, but which flow from his essential dignity as </a:t>
            </a:r>
            <a:r>
              <a:rPr lang="en-US" sz="1800" kern="1200">
                <a:solidFill>
                  <a:srgbClr val="FFFFFF"/>
                </a:solidFill>
                <a:latin typeface="+mj-lt"/>
                <a:ea typeface="+mj-ea"/>
                <a:cs typeface="+mj-cs"/>
              </a:rPr>
              <a:t>a </a:t>
            </a:r>
            <a:r>
              <a:rPr lang="en-US" sz="1800" i="1" kern="1200">
                <a:solidFill>
                  <a:srgbClr val="FFFFFF"/>
                </a:solidFill>
                <a:latin typeface="+mj-lt"/>
                <a:ea typeface="+mj-ea"/>
                <a:cs typeface="+mj-cs"/>
              </a:rPr>
              <a:t>person. </a:t>
            </a:r>
            <a:br>
              <a:rPr lang="en-US" sz="1800" i="1" kern="1200">
                <a:solidFill>
                  <a:srgbClr val="FFFFFF"/>
                </a:solidFill>
                <a:latin typeface="+mj-lt"/>
                <a:ea typeface="+mj-ea"/>
                <a:cs typeface="+mj-cs"/>
              </a:rPr>
            </a:br>
            <a:r>
              <a:rPr lang="en-US" sz="1800" b="1" kern="1200">
                <a:solidFill>
                  <a:srgbClr val="FFFFFF"/>
                </a:solidFill>
                <a:latin typeface="+mj-lt"/>
                <a:ea typeface="+mj-ea"/>
                <a:cs typeface="+mj-cs"/>
              </a:rPr>
              <a:t>John Paul II, </a:t>
            </a:r>
            <a:r>
              <a:rPr lang="en-US" sz="1800" b="1" i="1" kern="1200">
                <a:solidFill>
                  <a:srgbClr val="FFFFFF"/>
                </a:solidFill>
                <a:latin typeface="+mj-lt"/>
                <a:ea typeface="+mj-ea"/>
                <a:cs typeface="+mj-cs"/>
              </a:rPr>
              <a:t>Centesimus Annus,</a:t>
            </a:r>
            <a:r>
              <a:rPr lang="en-US" sz="1800" b="1" kern="1200">
                <a:solidFill>
                  <a:srgbClr val="FFFFFF"/>
                </a:solidFill>
                <a:latin typeface="+mj-lt"/>
                <a:ea typeface="+mj-ea"/>
                <a:cs typeface="+mj-cs"/>
              </a:rPr>
              <a:t> 1991, #11</a:t>
            </a:r>
            <a:endParaRPr lang="en-US" sz="1800" kern="1200">
              <a:solidFill>
                <a:srgbClr val="FFFFFF"/>
              </a:solidFill>
              <a:latin typeface="+mj-lt"/>
              <a:ea typeface="+mj-ea"/>
              <a:cs typeface="+mj-cs"/>
            </a:endParaRPr>
          </a:p>
        </p:txBody>
      </p:sp>
      <p:sp>
        <p:nvSpPr>
          <p:cNvPr id="3" name="Subtitle 2"/>
          <p:cNvSpPr>
            <a:spLocks noGrp="1"/>
          </p:cNvSpPr>
          <p:nvPr>
            <p:ph type="subTitle" idx="1"/>
          </p:nvPr>
        </p:nvSpPr>
        <p:spPr>
          <a:xfrm>
            <a:off x="3524863" y="980728"/>
            <a:ext cx="5136536" cy="2808312"/>
          </a:xfrm>
        </p:spPr>
        <p:txBody>
          <a:bodyPr vert="horz" lIns="91440" tIns="45720" rIns="91440" bIns="45720" rtlCol="0" anchor="ctr">
            <a:normAutofit/>
          </a:bodyPr>
          <a:lstStyle/>
          <a:p>
            <a:pPr marL="342900" lvl="0" indent="-228600" algn="l">
              <a:lnSpc>
                <a:spcPct val="90000"/>
              </a:lnSpc>
              <a:buFont typeface="Arial" panose="020B0604020202020204" pitchFamily="34" charset="0"/>
              <a:buChar char="•"/>
            </a:pPr>
            <a:r>
              <a:rPr lang="en-US" sz="1100" dirty="0">
                <a:solidFill>
                  <a:schemeClr val="tx1"/>
                </a:solidFill>
              </a:rPr>
              <a:t>Recognises the dignity of each individual human person as inviolable </a:t>
            </a:r>
          </a:p>
          <a:p>
            <a:pPr lvl="0" indent="-228600" algn="l">
              <a:lnSpc>
                <a:spcPct val="90000"/>
              </a:lnSpc>
              <a:buFont typeface="Arial" panose="020B0604020202020204" pitchFamily="34" charset="0"/>
              <a:buChar char="•"/>
            </a:pPr>
            <a:endParaRPr lang="en-US" sz="1100" dirty="0">
              <a:solidFill>
                <a:schemeClr val="tx1"/>
              </a:solidFill>
            </a:endParaRPr>
          </a:p>
          <a:p>
            <a:pPr marL="342900" lvl="0" indent="-228600" algn="l">
              <a:lnSpc>
                <a:spcPct val="90000"/>
              </a:lnSpc>
              <a:buFont typeface="Arial" panose="020B0604020202020204" pitchFamily="34" charset="0"/>
              <a:buChar char="•"/>
            </a:pPr>
            <a:r>
              <a:rPr lang="en-US" sz="1100" dirty="0">
                <a:solidFill>
                  <a:schemeClr val="tx1"/>
                </a:solidFill>
              </a:rPr>
              <a:t>Brings with it natural rights and duties </a:t>
            </a:r>
          </a:p>
          <a:p>
            <a:pPr lvl="0" indent="-228600" algn="l">
              <a:lnSpc>
                <a:spcPct val="90000"/>
              </a:lnSpc>
              <a:buFont typeface="Arial" panose="020B0604020202020204" pitchFamily="34" charset="0"/>
              <a:buChar char="•"/>
            </a:pPr>
            <a:endParaRPr lang="en-US" sz="1100" dirty="0">
              <a:solidFill>
                <a:schemeClr val="tx1"/>
              </a:solidFill>
            </a:endParaRPr>
          </a:p>
          <a:p>
            <a:pPr marL="342900" lvl="0" indent="-228600" algn="l">
              <a:lnSpc>
                <a:spcPct val="90000"/>
              </a:lnSpc>
              <a:buFont typeface="Arial" panose="020B0604020202020204" pitchFamily="34" charset="0"/>
              <a:buChar char="•"/>
            </a:pPr>
            <a:r>
              <a:rPr lang="en-US" sz="1100" dirty="0">
                <a:solidFill>
                  <a:schemeClr val="tx1"/>
                </a:solidFill>
              </a:rPr>
              <a:t>Promotes the human rights especially of those who lack services, lack access to services, cannot participate or are refused the opportunity to participate in significant national, state and/or community activities and discussions </a:t>
            </a:r>
          </a:p>
          <a:p>
            <a:pPr lvl="0" indent="-228600" algn="l">
              <a:lnSpc>
                <a:spcPct val="90000"/>
              </a:lnSpc>
              <a:buFont typeface="Arial" panose="020B0604020202020204" pitchFamily="34" charset="0"/>
              <a:buChar char="•"/>
            </a:pPr>
            <a:endParaRPr lang="en-US" sz="1100" dirty="0">
              <a:solidFill>
                <a:schemeClr val="tx1"/>
              </a:solidFill>
            </a:endParaRPr>
          </a:p>
          <a:p>
            <a:pPr marL="285750" lvl="0" indent="-228600" algn="l">
              <a:lnSpc>
                <a:spcPct val="90000"/>
              </a:lnSpc>
              <a:buFont typeface="Arial" panose="020B0604020202020204" pitchFamily="34" charset="0"/>
              <a:buChar char="•"/>
            </a:pPr>
            <a:r>
              <a:rPr lang="en-US" sz="1100" dirty="0">
                <a:solidFill>
                  <a:schemeClr val="tx1"/>
                </a:solidFill>
              </a:rPr>
              <a:t>Ensures that every person, especially the most disadvantaged and marginalised, has reasonable access to more than just the basic necessities of life. </a:t>
            </a:r>
          </a:p>
          <a:p>
            <a:pPr algn="l">
              <a:lnSpc>
                <a:spcPct val="90000"/>
              </a:lnSpc>
            </a:pPr>
            <a:r>
              <a:rPr lang="en-US" sz="1100" b="1" dirty="0">
                <a:solidFill>
                  <a:schemeClr val="tx1"/>
                </a:solidFill>
              </a:rPr>
              <a:t> </a:t>
            </a:r>
            <a:endParaRPr lang="en-US" sz="1100" dirty="0">
              <a:solidFill>
                <a:schemeClr val="tx1"/>
              </a:solidFill>
            </a:endParaRPr>
          </a:p>
          <a:p>
            <a:pPr indent="-228600" algn="l">
              <a:lnSpc>
                <a:spcPct val="90000"/>
              </a:lnSpc>
              <a:buFont typeface="Arial" panose="020B0604020202020204" pitchFamily="34" charset="0"/>
              <a:buChar char="•"/>
            </a:pPr>
            <a:endParaRPr lang="en-US" sz="1100" dirty="0">
              <a:solidFill>
                <a:schemeClr val="tx1"/>
              </a:solidFill>
            </a:endParaRPr>
          </a:p>
        </p:txBody>
      </p:sp>
      <p:pic>
        <p:nvPicPr>
          <p:cNvPr id="4" name="Picture 3" descr="MAM_wave_1_PMS267_rgb.jpg"/>
          <p:cNvPicPr>
            <a:picLocks noChangeAspect="1"/>
          </p:cNvPicPr>
          <p:nvPr/>
        </p:nvPicPr>
        <p:blipFill>
          <a:blip r:embed="rId3" cstate="print"/>
          <a:stretch>
            <a:fillRect/>
          </a:stretch>
        </p:blipFill>
        <p:spPr>
          <a:xfrm>
            <a:off x="3490722" y="4167335"/>
            <a:ext cx="5170677" cy="1047060"/>
          </a:xfrm>
          <a:prstGeom prst="rect">
            <a:avLst/>
          </a:prstGeom>
        </p:spPr>
      </p:pic>
    </p:spTree>
    <p:extLst>
      <p:ext uri="{BB962C8B-B14F-4D97-AF65-F5344CB8AC3E}">
        <p14:creationId xmlns:p14="http://schemas.microsoft.com/office/powerpoint/2010/main" val="25514281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1AEB8A9-B768-4E30-BA55-D919E66873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00" y="-2"/>
            <a:ext cx="3052451" cy="685800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ctrTitle"/>
          </p:nvPr>
        </p:nvSpPr>
        <p:spPr>
          <a:xfrm>
            <a:off x="482600" y="640080"/>
            <a:ext cx="2322320" cy="5613236"/>
          </a:xfrm>
        </p:spPr>
        <p:txBody>
          <a:bodyPr vert="horz" lIns="91440" tIns="45720" rIns="91440" bIns="45720" rtlCol="0" anchor="ctr">
            <a:normAutofit/>
          </a:bodyPr>
          <a:lstStyle/>
          <a:p>
            <a:pPr algn="l">
              <a:lnSpc>
                <a:spcPct val="90000"/>
              </a:lnSpc>
            </a:pPr>
            <a:r>
              <a:rPr lang="en-US" sz="1800" b="1" kern="1200">
                <a:solidFill>
                  <a:srgbClr val="FFFFFF"/>
                </a:solidFill>
                <a:latin typeface="+mj-lt"/>
                <a:ea typeface="+mj-ea"/>
                <a:cs typeface="+mj-cs"/>
              </a:rPr>
              <a:t>The Common Good </a:t>
            </a:r>
            <a:br>
              <a:rPr lang="en-US" sz="1800" kern="1200">
                <a:solidFill>
                  <a:srgbClr val="FFFFFF"/>
                </a:solidFill>
                <a:latin typeface="+mj-lt"/>
                <a:ea typeface="+mj-ea"/>
                <a:cs typeface="+mj-cs"/>
              </a:rPr>
            </a:br>
            <a:r>
              <a:rPr lang="en-US" sz="1800" i="1" kern="1200">
                <a:solidFill>
                  <a:srgbClr val="FFFFFF"/>
                </a:solidFill>
                <a:latin typeface="+mj-lt"/>
                <a:ea typeface="+mj-ea"/>
                <a:cs typeface="+mj-cs"/>
              </a:rPr>
              <a:t>It grows increasingly true that the obligations of justice and love are fulfilled only if each person, contributing to the common good, according to his own abilities and the needs of others, also promotes and assists the public and private institutions dedicated to bettering the conditions of human life. 						</a:t>
            </a:r>
            <a:r>
              <a:rPr lang="en-US" sz="1800" b="1" kern="1200">
                <a:solidFill>
                  <a:srgbClr val="FFFFFF"/>
                </a:solidFill>
                <a:latin typeface="+mj-lt"/>
                <a:ea typeface="+mj-ea"/>
                <a:cs typeface="+mj-cs"/>
              </a:rPr>
              <a:t>Paul VI </a:t>
            </a:r>
            <a:r>
              <a:rPr lang="en-US" sz="1800" b="1" i="1" kern="1200">
                <a:solidFill>
                  <a:srgbClr val="FFFFFF"/>
                </a:solidFill>
                <a:latin typeface="+mj-lt"/>
                <a:ea typeface="+mj-ea"/>
                <a:cs typeface="+mj-cs"/>
              </a:rPr>
              <a:t>Gaudium et Spes,</a:t>
            </a:r>
            <a:r>
              <a:rPr lang="en-US" sz="1800" b="1" kern="1200">
                <a:solidFill>
                  <a:srgbClr val="FFFFFF"/>
                </a:solidFill>
                <a:latin typeface="+mj-lt"/>
                <a:ea typeface="+mj-ea"/>
                <a:cs typeface="+mj-cs"/>
              </a:rPr>
              <a:t> 1965, #30</a:t>
            </a:r>
            <a:endParaRPr lang="en-US" sz="1800" kern="1200">
              <a:solidFill>
                <a:srgbClr val="FFFFFF"/>
              </a:solidFill>
              <a:latin typeface="+mj-lt"/>
              <a:ea typeface="+mj-ea"/>
              <a:cs typeface="+mj-cs"/>
            </a:endParaRPr>
          </a:p>
        </p:txBody>
      </p:sp>
      <p:sp>
        <p:nvSpPr>
          <p:cNvPr id="3" name="Subtitle 2"/>
          <p:cNvSpPr>
            <a:spLocks noGrp="1"/>
          </p:cNvSpPr>
          <p:nvPr>
            <p:ph type="subTitle" idx="1"/>
          </p:nvPr>
        </p:nvSpPr>
        <p:spPr>
          <a:xfrm>
            <a:off x="3524863" y="1268760"/>
            <a:ext cx="5136536" cy="2592288"/>
          </a:xfrm>
        </p:spPr>
        <p:txBody>
          <a:bodyPr vert="horz" lIns="91440" tIns="45720" rIns="91440" bIns="45720" rtlCol="0" anchor="ctr">
            <a:normAutofit/>
          </a:bodyPr>
          <a:lstStyle/>
          <a:p>
            <a:pPr marL="457200" lvl="0" indent="-228600" algn="l">
              <a:lnSpc>
                <a:spcPct val="90000"/>
              </a:lnSpc>
              <a:buFont typeface="Arial" panose="020B0604020202020204" pitchFamily="34" charset="0"/>
              <a:buChar char="•"/>
            </a:pPr>
            <a:r>
              <a:rPr lang="en-US" sz="1100" dirty="0">
                <a:solidFill>
                  <a:schemeClr val="tx1"/>
                </a:solidFill>
              </a:rPr>
              <a:t>Actively seeks conditions that enhance the good of all </a:t>
            </a:r>
          </a:p>
          <a:p>
            <a:pPr marL="457200" lvl="0" indent="-228600" algn="l">
              <a:lnSpc>
                <a:spcPct val="90000"/>
              </a:lnSpc>
              <a:buFont typeface="Arial" panose="020B0604020202020204" pitchFamily="34" charset="0"/>
              <a:buChar char="•"/>
            </a:pPr>
            <a:r>
              <a:rPr lang="en-US" sz="1100" dirty="0">
                <a:solidFill>
                  <a:schemeClr val="tx1"/>
                </a:solidFill>
              </a:rPr>
              <a:t>Requires that the poor, the marginalised and, in all cases, those whose living conditions interfere with their holistic growth should be the focus of particular concern </a:t>
            </a:r>
          </a:p>
          <a:p>
            <a:pPr marL="457200" lvl="0" indent="-228600" algn="l">
              <a:lnSpc>
                <a:spcPct val="90000"/>
              </a:lnSpc>
              <a:buFont typeface="Arial" panose="020B0604020202020204" pitchFamily="34" charset="0"/>
              <a:buChar char="•"/>
            </a:pPr>
            <a:r>
              <a:rPr lang="en-US" sz="1100" dirty="0">
                <a:solidFill>
                  <a:schemeClr val="tx1"/>
                </a:solidFill>
              </a:rPr>
              <a:t>Ensures a response to injustice at local and global levels and a commitment to working for a more just society and a more humane world </a:t>
            </a:r>
          </a:p>
          <a:p>
            <a:pPr marL="457200" lvl="0" indent="-228600" algn="l">
              <a:lnSpc>
                <a:spcPct val="90000"/>
              </a:lnSpc>
              <a:buFont typeface="Arial" panose="020B0604020202020204" pitchFamily="34" charset="0"/>
              <a:buChar char="•"/>
            </a:pPr>
            <a:r>
              <a:rPr lang="en-US" sz="1100" dirty="0">
                <a:solidFill>
                  <a:schemeClr val="tx1"/>
                </a:solidFill>
              </a:rPr>
              <a:t>Takes the issue of poverty beyond charitable acts and into the questioning and challenging of social values and structures </a:t>
            </a:r>
          </a:p>
          <a:p>
            <a:pPr marL="457200" lvl="0" indent="-228600" algn="l">
              <a:lnSpc>
                <a:spcPct val="90000"/>
              </a:lnSpc>
              <a:buFont typeface="Arial" panose="020B0604020202020204" pitchFamily="34" charset="0"/>
              <a:buChar char="•"/>
            </a:pPr>
            <a:r>
              <a:rPr lang="en-US" sz="1100" dirty="0">
                <a:solidFill>
                  <a:schemeClr val="tx1"/>
                </a:solidFill>
              </a:rPr>
              <a:t>Demonstrates responsible stewardship in the quality and professionalism of individual and collective work </a:t>
            </a:r>
          </a:p>
          <a:p>
            <a:pPr marL="457200" lvl="0" indent="-228600" algn="l">
              <a:lnSpc>
                <a:spcPct val="90000"/>
              </a:lnSpc>
              <a:buFont typeface="Arial" panose="020B0604020202020204" pitchFamily="34" charset="0"/>
              <a:buChar char="•"/>
            </a:pPr>
            <a:r>
              <a:rPr lang="en-US" sz="1100" dirty="0">
                <a:solidFill>
                  <a:schemeClr val="tx1"/>
                </a:solidFill>
              </a:rPr>
              <a:t>Fosters collaboration rather than hierarchical management, ensuring a cohesive engagement of all involved </a:t>
            </a:r>
          </a:p>
          <a:p>
            <a:pPr marL="457200" lvl="0" indent="-228600" algn="l">
              <a:lnSpc>
                <a:spcPct val="90000"/>
              </a:lnSpc>
              <a:buFont typeface="Arial" panose="020B0604020202020204" pitchFamily="34" charset="0"/>
              <a:buChar char="•"/>
            </a:pPr>
            <a:r>
              <a:rPr lang="en-US" sz="1100" dirty="0">
                <a:solidFill>
                  <a:schemeClr val="tx1"/>
                </a:solidFill>
              </a:rPr>
              <a:t>Contributes to the achievement of a quality common life together </a:t>
            </a:r>
          </a:p>
          <a:p>
            <a:pPr marL="457200" lvl="0" indent="-228600" algn="l">
              <a:lnSpc>
                <a:spcPct val="90000"/>
              </a:lnSpc>
              <a:buFont typeface="Arial" panose="020B0604020202020204" pitchFamily="34" charset="0"/>
              <a:buChar char="•"/>
            </a:pPr>
            <a:r>
              <a:rPr lang="en-US" sz="1100" dirty="0">
                <a:solidFill>
                  <a:schemeClr val="tx1"/>
                </a:solidFill>
              </a:rPr>
              <a:t>Takes responsibility for caring for the environment. </a:t>
            </a:r>
          </a:p>
          <a:p>
            <a:pPr indent="-228600" algn="l">
              <a:lnSpc>
                <a:spcPct val="90000"/>
              </a:lnSpc>
              <a:buFont typeface="Arial" panose="020B0604020202020204" pitchFamily="34" charset="0"/>
              <a:buChar char="•"/>
            </a:pPr>
            <a:endParaRPr lang="en-US" sz="1100" dirty="0">
              <a:solidFill>
                <a:schemeClr val="tx1"/>
              </a:solidFill>
            </a:endParaRPr>
          </a:p>
        </p:txBody>
      </p:sp>
      <p:pic>
        <p:nvPicPr>
          <p:cNvPr id="4" name="Picture 3" descr="MAM_wave_1_PMS267_rgb.jpg"/>
          <p:cNvPicPr>
            <a:picLocks noChangeAspect="1"/>
          </p:cNvPicPr>
          <p:nvPr/>
        </p:nvPicPr>
        <p:blipFill>
          <a:blip r:embed="rId3" cstate="print"/>
          <a:stretch>
            <a:fillRect/>
          </a:stretch>
        </p:blipFill>
        <p:spPr>
          <a:xfrm>
            <a:off x="3490722" y="4167335"/>
            <a:ext cx="5170677" cy="1047060"/>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1AEB8A9-B768-4E30-BA55-D919E66873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00" y="-2"/>
            <a:ext cx="3052451" cy="685800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ctrTitle"/>
          </p:nvPr>
        </p:nvSpPr>
        <p:spPr>
          <a:xfrm>
            <a:off x="482600" y="640080"/>
            <a:ext cx="2322320" cy="5613236"/>
          </a:xfrm>
        </p:spPr>
        <p:txBody>
          <a:bodyPr vert="horz" lIns="91440" tIns="45720" rIns="91440" bIns="45720" rtlCol="0" anchor="ctr">
            <a:normAutofit/>
          </a:bodyPr>
          <a:lstStyle/>
          <a:p>
            <a:pPr algn="l">
              <a:lnSpc>
                <a:spcPct val="90000"/>
              </a:lnSpc>
            </a:pPr>
            <a:r>
              <a:rPr lang="en-US" sz="1800" b="1" kern="1200">
                <a:solidFill>
                  <a:srgbClr val="FFFFFF"/>
                </a:solidFill>
                <a:latin typeface="+mj-lt"/>
                <a:ea typeface="+mj-ea"/>
                <a:cs typeface="+mj-cs"/>
              </a:rPr>
              <a:t>Subsidiarity</a:t>
            </a:r>
            <a:br>
              <a:rPr lang="en-US" sz="1800" b="1" kern="1200">
                <a:solidFill>
                  <a:srgbClr val="FFFFFF"/>
                </a:solidFill>
                <a:latin typeface="+mj-lt"/>
                <a:ea typeface="+mj-ea"/>
                <a:cs typeface="+mj-cs"/>
              </a:rPr>
            </a:br>
            <a:r>
              <a:rPr lang="en-US" sz="1800" b="1" kern="1200">
                <a:solidFill>
                  <a:srgbClr val="FFFFFF"/>
                </a:solidFill>
                <a:latin typeface="+mj-lt"/>
                <a:ea typeface="+mj-ea"/>
                <a:cs typeface="+mj-cs"/>
              </a:rPr>
              <a:t> </a:t>
            </a:r>
            <a:r>
              <a:rPr lang="en-US" sz="1800" i="1" kern="1200">
                <a:solidFill>
                  <a:srgbClr val="FFFFFF"/>
                </a:solidFill>
                <a:latin typeface="+mj-lt"/>
                <a:ea typeface="+mj-ea"/>
                <a:cs typeface="+mj-cs"/>
              </a:rPr>
              <a:t>Just as it is gravely wrong to take from individuals what they can accomplish by their own initiative and industry and give it to the community, so also it is an injustice and at the same time </a:t>
            </a:r>
            <a:r>
              <a:rPr lang="en-US" sz="1800" kern="1200">
                <a:solidFill>
                  <a:srgbClr val="FFFFFF"/>
                </a:solidFill>
                <a:latin typeface="+mj-lt"/>
                <a:ea typeface="+mj-ea"/>
                <a:cs typeface="+mj-cs"/>
              </a:rPr>
              <a:t>a </a:t>
            </a:r>
            <a:r>
              <a:rPr lang="en-US" sz="1800" i="1" kern="1200">
                <a:solidFill>
                  <a:srgbClr val="FFFFFF"/>
                </a:solidFill>
                <a:latin typeface="+mj-lt"/>
                <a:ea typeface="+mj-ea"/>
                <a:cs typeface="+mj-cs"/>
              </a:rPr>
              <a:t>grave evil and disturbance of right order to assign to a</a:t>
            </a:r>
            <a:r>
              <a:rPr lang="en-US" sz="1800" kern="1200">
                <a:solidFill>
                  <a:srgbClr val="FFFFFF"/>
                </a:solidFill>
                <a:latin typeface="+mj-lt"/>
                <a:ea typeface="+mj-ea"/>
                <a:cs typeface="+mj-cs"/>
              </a:rPr>
              <a:t> </a:t>
            </a:r>
            <a:r>
              <a:rPr lang="en-US" sz="1800" i="1" kern="1200">
                <a:solidFill>
                  <a:srgbClr val="FFFFFF"/>
                </a:solidFill>
                <a:latin typeface="+mj-lt"/>
                <a:ea typeface="+mj-ea"/>
                <a:cs typeface="+mj-cs"/>
              </a:rPr>
              <a:t>greater and higher association what lesser and subordinate organisations can do. </a:t>
            </a:r>
            <a:r>
              <a:rPr lang="en-US" sz="1800" b="1" kern="1200">
                <a:solidFill>
                  <a:srgbClr val="FFFFFF"/>
                </a:solidFill>
                <a:latin typeface="+mj-lt"/>
                <a:ea typeface="+mj-ea"/>
                <a:cs typeface="+mj-cs"/>
              </a:rPr>
              <a:t>Pius XI, </a:t>
            </a:r>
            <a:r>
              <a:rPr lang="en-US" sz="1800" b="1" i="1" kern="1200">
                <a:solidFill>
                  <a:srgbClr val="FFFFFF"/>
                </a:solidFill>
                <a:latin typeface="+mj-lt"/>
                <a:ea typeface="+mj-ea"/>
                <a:cs typeface="+mj-cs"/>
              </a:rPr>
              <a:t>Quadragesimo Anno,</a:t>
            </a:r>
            <a:r>
              <a:rPr lang="en-US" sz="1800" b="1" kern="1200">
                <a:solidFill>
                  <a:srgbClr val="FFFFFF"/>
                </a:solidFill>
                <a:latin typeface="+mj-lt"/>
                <a:ea typeface="+mj-ea"/>
                <a:cs typeface="+mj-cs"/>
              </a:rPr>
              <a:t> 1931, #79 </a:t>
            </a:r>
            <a:br>
              <a:rPr lang="en-US" sz="1800" kern="1200">
                <a:solidFill>
                  <a:srgbClr val="FFFFFF"/>
                </a:solidFill>
                <a:latin typeface="+mj-lt"/>
                <a:ea typeface="+mj-ea"/>
                <a:cs typeface="+mj-cs"/>
              </a:rPr>
            </a:br>
            <a:endParaRPr lang="en-US" sz="1800" kern="1200">
              <a:solidFill>
                <a:srgbClr val="FFFFFF"/>
              </a:solidFill>
              <a:latin typeface="+mj-lt"/>
              <a:ea typeface="+mj-ea"/>
              <a:cs typeface="+mj-cs"/>
            </a:endParaRPr>
          </a:p>
        </p:txBody>
      </p:sp>
      <p:sp>
        <p:nvSpPr>
          <p:cNvPr id="3" name="Subtitle 2"/>
          <p:cNvSpPr>
            <a:spLocks noGrp="1"/>
          </p:cNvSpPr>
          <p:nvPr>
            <p:ph type="subTitle" idx="1"/>
          </p:nvPr>
        </p:nvSpPr>
        <p:spPr>
          <a:xfrm>
            <a:off x="3524863" y="1196752"/>
            <a:ext cx="5136536" cy="2880320"/>
          </a:xfrm>
        </p:spPr>
        <p:txBody>
          <a:bodyPr vert="horz" lIns="91440" tIns="45720" rIns="91440" bIns="45720" rtlCol="0" anchor="ctr">
            <a:normAutofit/>
          </a:bodyPr>
          <a:lstStyle/>
          <a:p>
            <a:pPr marL="457200" lvl="0" indent="-228600" algn="l">
              <a:lnSpc>
                <a:spcPct val="90000"/>
              </a:lnSpc>
              <a:buFont typeface="Arial" panose="020B0604020202020204" pitchFamily="34" charset="0"/>
              <a:buChar char="•"/>
            </a:pPr>
            <a:r>
              <a:rPr lang="en-US" sz="1400" dirty="0">
                <a:solidFill>
                  <a:schemeClr val="tx1"/>
                </a:solidFill>
              </a:rPr>
              <a:t>Enables participation of and among those who make up the organisation </a:t>
            </a:r>
          </a:p>
          <a:p>
            <a:pPr marL="457200" lvl="0" indent="-228600" algn="l">
              <a:lnSpc>
                <a:spcPct val="90000"/>
              </a:lnSpc>
              <a:buFont typeface="Arial" panose="020B0604020202020204" pitchFamily="34" charset="0"/>
              <a:buChar char="•"/>
            </a:pPr>
            <a:r>
              <a:rPr lang="en-US" sz="1400" dirty="0">
                <a:solidFill>
                  <a:schemeClr val="tx1"/>
                </a:solidFill>
              </a:rPr>
              <a:t>Fosters life within the organisation, without undue social control and unwarranted interference </a:t>
            </a:r>
          </a:p>
          <a:p>
            <a:pPr marL="457200" lvl="0" indent="-228600" algn="l">
              <a:lnSpc>
                <a:spcPct val="90000"/>
              </a:lnSpc>
              <a:buFont typeface="Arial" panose="020B0604020202020204" pitchFamily="34" charset="0"/>
              <a:buChar char="•"/>
            </a:pPr>
            <a:r>
              <a:rPr lang="en-US" sz="1400" dirty="0">
                <a:solidFill>
                  <a:schemeClr val="tx1"/>
                </a:solidFill>
              </a:rPr>
              <a:t>Ensures participation in decision-making processes affecting personal and organisational life </a:t>
            </a:r>
          </a:p>
          <a:p>
            <a:pPr marL="457200" lvl="0" indent="-228600" algn="l">
              <a:lnSpc>
                <a:spcPct val="90000"/>
              </a:lnSpc>
              <a:buFont typeface="Arial" panose="020B0604020202020204" pitchFamily="34" charset="0"/>
              <a:buChar char="•"/>
            </a:pPr>
            <a:r>
              <a:rPr lang="en-US" sz="1400" dirty="0">
                <a:solidFill>
                  <a:schemeClr val="tx1"/>
                </a:solidFill>
              </a:rPr>
              <a:t>Promotes decision-making that is empowering of those involved and affected in the process </a:t>
            </a:r>
          </a:p>
          <a:p>
            <a:pPr marL="457200" lvl="0" indent="-228600" algn="l">
              <a:lnSpc>
                <a:spcPct val="90000"/>
              </a:lnSpc>
              <a:buFont typeface="Arial" panose="020B0604020202020204" pitchFamily="34" charset="0"/>
              <a:buChar char="•"/>
            </a:pPr>
            <a:r>
              <a:rPr lang="en-US" sz="1400" dirty="0">
                <a:solidFill>
                  <a:schemeClr val="tx1"/>
                </a:solidFill>
              </a:rPr>
              <a:t>Ensures that decision-making processes include consultation with those who will be most affected by them. </a:t>
            </a:r>
          </a:p>
          <a:p>
            <a:pPr marL="457200" indent="-228600" algn="l">
              <a:lnSpc>
                <a:spcPct val="90000"/>
              </a:lnSpc>
              <a:buFont typeface="Arial" panose="020B0604020202020204" pitchFamily="34" charset="0"/>
              <a:buChar char="•"/>
            </a:pPr>
            <a:endParaRPr lang="en-US" sz="1400" dirty="0">
              <a:solidFill>
                <a:schemeClr val="tx1"/>
              </a:solidFill>
            </a:endParaRPr>
          </a:p>
          <a:p>
            <a:pPr indent="-228600" algn="l">
              <a:lnSpc>
                <a:spcPct val="90000"/>
              </a:lnSpc>
              <a:buFont typeface="Arial" panose="020B0604020202020204" pitchFamily="34" charset="0"/>
              <a:buChar char="•"/>
            </a:pPr>
            <a:endParaRPr lang="en-US" sz="1400" dirty="0">
              <a:solidFill>
                <a:schemeClr val="tx1"/>
              </a:solidFill>
            </a:endParaRPr>
          </a:p>
        </p:txBody>
      </p:sp>
      <p:pic>
        <p:nvPicPr>
          <p:cNvPr id="4" name="Picture 3" descr="MAM_wave_1_PMS267_rgb.jpg"/>
          <p:cNvPicPr>
            <a:picLocks noChangeAspect="1"/>
          </p:cNvPicPr>
          <p:nvPr/>
        </p:nvPicPr>
        <p:blipFill>
          <a:blip r:embed="rId3" cstate="print"/>
          <a:stretch>
            <a:fillRect/>
          </a:stretch>
        </p:blipFill>
        <p:spPr>
          <a:xfrm>
            <a:off x="3490722" y="4167335"/>
            <a:ext cx="5170677" cy="1047060"/>
          </a:xfrm>
          <a:prstGeom prst="rect">
            <a:avLst/>
          </a:prstGeom>
        </p:spPr>
      </p:pic>
    </p:spTree>
    <p:extLst>
      <p:ext uri="{BB962C8B-B14F-4D97-AF65-F5344CB8AC3E}">
        <p14:creationId xmlns:p14="http://schemas.microsoft.com/office/powerpoint/2010/main" val="31234804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1AEB8A9-B768-4E30-BA55-D919E66873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00" y="-2"/>
            <a:ext cx="3052451" cy="685800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ctrTitle"/>
          </p:nvPr>
        </p:nvSpPr>
        <p:spPr>
          <a:xfrm>
            <a:off x="482600" y="640080"/>
            <a:ext cx="2322320" cy="5613236"/>
          </a:xfrm>
        </p:spPr>
        <p:txBody>
          <a:bodyPr vert="horz" lIns="91440" tIns="45720" rIns="91440" bIns="45720" rtlCol="0" anchor="ctr">
            <a:normAutofit/>
          </a:bodyPr>
          <a:lstStyle/>
          <a:p>
            <a:pPr algn="l">
              <a:lnSpc>
                <a:spcPct val="90000"/>
              </a:lnSpc>
            </a:pPr>
            <a:br>
              <a:rPr lang="en-US" sz="1400" b="1" kern="1200">
                <a:solidFill>
                  <a:srgbClr val="FFFFFF"/>
                </a:solidFill>
                <a:latin typeface="+mj-lt"/>
                <a:ea typeface="+mj-ea"/>
                <a:cs typeface="+mj-cs"/>
              </a:rPr>
            </a:br>
            <a:br>
              <a:rPr lang="en-US" sz="1400" b="1" kern="1200">
                <a:solidFill>
                  <a:srgbClr val="FFFFFF"/>
                </a:solidFill>
                <a:latin typeface="+mj-lt"/>
                <a:ea typeface="+mj-ea"/>
                <a:cs typeface="+mj-cs"/>
              </a:rPr>
            </a:br>
            <a:r>
              <a:rPr lang="en-US" sz="1400" b="1" kern="1200">
                <a:solidFill>
                  <a:srgbClr val="FFFFFF"/>
                </a:solidFill>
                <a:latin typeface="+mj-lt"/>
                <a:ea typeface="+mj-ea"/>
                <a:cs typeface="+mj-cs"/>
              </a:rPr>
              <a:t>Solidarity </a:t>
            </a:r>
            <a:br>
              <a:rPr lang="en-US" sz="1400" kern="1200">
                <a:solidFill>
                  <a:srgbClr val="FFFFFF"/>
                </a:solidFill>
                <a:latin typeface="+mj-lt"/>
                <a:ea typeface="+mj-ea"/>
                <a:cs typeface="+mj-cs"/>
              </a:rPr>
            </a:br>
            <a:r>
              <a:rPr lang="en-US" sz="1400" i="1" kern="1200">
                <a:solidFill>
                  <a:srgbClr val="FFFFFF"/>
                </a:solidFill>
                <a:latin typeface="+mj-lt"/>
                <a:ea typeface="+mj-ea"/>
                <a:cs typeface="+mj-cs"/>
              </a:rPr>
              <a:t>Solidarity is undoubtedly </a:t>
            </a:r>
            <a:r>
              <a:rPr lang="en-US" sz="1400" kern="1200">
                <a:solidFill>
                  <a:srgbClr val="FFFFFF"/>
                </a:solidFill>
                <a:latin typeface="+mj-lt"/>
                <a:ea typeface="+mj-ea"/>
                <a:cs typeface="+mj-cs"/>
              </a:rPr>
              <a:t>a </a:t>
            </a:r>
            <a:r>
              <a:rPr lang="en-US" sz="1400" i="1" kern="1200">
                <a:solidFill>
                  <a:srgbClr val="FFFFFF"/>
                </a:solidFill>
                <a:latin typeface="+mj-lt"/>
                <a:ea typeface="+mj-ea"/>
                <a:cs typeface="+mj-cs"/>
              </a:rPr>
              <a:t>Christian virtue ... In the light of faith: solidarity seeks to go</a:t>
            </a:r>
            <a:r>
              <a:rPr lang="en-US" sz="1400" kern="1200">
                <a:solidFill>
                  <a:srgbClr val="FFFFFF"/>
                </a:solidFill>
                <a:latin typeface="+mj-lt"/>
                <a:ea typeface="+mj-ea"/>
                <a:cs typeface="+mj-cs"/>
              </a:rPr>
              <a:t> </a:t>
            </a:r>
            <a:r>
              <a:rPr lang="en-US" sz="1400" i="1" kern="1200">
                <a:solidFill>
                  <a:srgbClr val="FFFFFF"/>
                </a:solidFill>
                <a:latin typeface="+mj-lt"/>
                <a:ea typeface="+mj-ea"/>
                <a:cs typeface="+mj-cs"/>
              </a:rPr>
              <a:t>beyond itself, to take on the specifically Christian dimension of total gratuity, forgiveness and reconciliation. One's neighbour is then not only </a:t>
            </a:r>
            <a:r>
              <a:rPr lang="en-US" sz="1400" kern="1200">
                <a:solidFill>
                  <a:srgbClr val="FFFFFF"/>
                </a:solidFill>
                <a:latin typeface="+mj-lt"/>
                <a:ea typeface="+mj-ea"/>
                <a:cs typeface="+mj-cs"/>
              </a:rPr>
              <a:t>a </a:t>
            </a:r>
            <a:r>
              <a:rPr lang="en-US" sz="1400" i="1" kern="1200">
                <a:solidFill>
                  <a:srgbClr val="FFFFFF"/>
                </a:solidFill>
                <a:latin typeface="+mj-lt"/>
                <a:ea typeface="+mj-ea"/>
                <a:cs typeface="+mj-cs"/>
              </a:rPr>
              <a:t>human being with his or her own rights and a</a:t>
            </a:r>
            <a:r>
              <a:rPr lang="en-US" sz="1400" kern="1200">
                <a:solidFill>
                  <a:srgbClr val="FFFFFF"/>
                </a:solidFill>
                <a:latin typeface="+mj-lt"/>
                <a:ea typeface="+mj-ea"/>
                <a:cs typeface="+mj-cs"/>
              </a:rPr>
              <a:t> </a:t>
            </a:r>
            <a:r>
              <a:rPr lang="en-US" sz="1400" i="1" kern="1200">
                <a:solidFill>
                  <a:srgbClr val="FFFFFF"/>
                </a:solidFill>
                <a:latin typeface="+mj-lt"/>
                <a:ea typeface="+mj-ea"/>
                <a:cs typeface="+mj-cs"/>
              </a:rPr>
              <a:t>fundamental equality with everyone else, but becomes the living image of God the Father, redeemed by the blood of Jesus Christ and placed under the permanent action of the Holy Spirit.  </a:t>
            </a:r>
            <a:br>
              <a:rPr lang="en-US" sz="1400" kern="1200">
                <a:solidFill>
                  <a:srgbClr val="FFFFFF"/>
                </a:solidFill>
                <a:latin typeface="+mj-lt"/>
                <a:ea typeface="+mj-ea"/>
                <a:cs typeface="+mj-cs"/>
              </a:rPr>
            </a:br>
            <a:r>
              <a:rPr lang="en-US" sz="1400" b="1" kern="1200">
                <a:solidFill>
                  <a:srgbClr val="FFFFFF"/>
                </a:solidFill>
                <a:latin typeface="+mj-lt"/>
                <a:ea typeface="+mj-ea"/>
                <a:cs typeface="+mj-cs"/>
              </a:rPr>
              <a:t>John Paul II, </a:t>
            </a:r>
            <a:r>
              <a:rPr lang="en-US" sz="1400" b="1" i="1" kern="1200">
                <a:solidFill>
                  <a:srgbClr val="FFFFFF"/>
                </a:solidFill>
                <a:latin typeface="+mj-lt"/>
                <a:ea typeface="+mj-ea"/>
                <a:cs typeface="+mj-cs"/>
              </a:rPr>
              <a:t>Solicitudo Rei Socialis,</a:t>
            </a:r>
            <a:r>
              <a:rPr lang="en-US" sz="1400" b="1" kern="1200">
                <a:solidFill>
                  <a:srgbClr val="FFFFFF"/>
                </a:solidFill>
                <a:latin typeface="+mj-lt"/>
                <a:ea typeface="+mj-ea"/>
                <a:cs typeface="+mj-cs"/>
              </a:rPr>
              <a:t> 1987, #40</a:t>
            </a:r>
            <a:endParaRPr lang="en-US" sz="1400" kern="1200">
              <a:solidFill>
                <a:srgbClr val="FFFFFF"/>
              </a:solidFill>
              <a:latin typeface="+mj-lt"/>
              <a:ea typeface="+mj-ea"/>
              <a:cs typeface="+mj-cs"/>
            </a:endParaRPr>
          </a:p>
        </p:txBody>
      </p:sp>
      <p:sp>
        <p:nvSpPr>
          <p:cNvPr id="3" name="Subtitle 2"/>
          <p:cNvSpPr>
            <a:spLocks noGrp="1"/>
          </p:cNvSpPr>
          <p:nvPr>
            <p:ph type="subTitle" idx="1"/>
          </p:nvPr>
        </p:nvSpPr>
        <p:spPr>
          <a:xfrm>
            <a:off x="3524863" y="640080"/>
            <a:ext cx="5136536" cy="3364984"/>
          </a:xfrm>
        </p:spPr>
        <p:txBody>
          <a:bodyPr vert="horz" lIns="91440" tIns="45720" rIns="91440" bIns="45720" rtlCol="0" anchor="ctr">
            <a:normAutofit/>
          </a:bodyPr>
          <a:lstStyle/>
          <a:p>
            <a:pPr marL="342900" lvl="0" indent="-228600" algn="l">
              <a:lnSpc>
                <a:spcPct val="90000"/>
              </a:lnSpc>
              <a:buFont typeface="Arial" panose="020B0604020202020204" pitchFamily="34" charset="0"/>
              <a:buChar char="•"/>
            </a:pPr>
            <a:r>
              <a:rPr lang="en-US" sz="1700">
                <a:solidFill>
                  <a:schemeClr val="tx1"/>
                </a:solidFill>
              </a:rPr>
              <a:t>Acknowledges that our responsibilities to each other cross national, racial, cultural, economic and ideological differences</a:t>
            </a:r>
          </a:p>
          <a:p>
            <a:pPr marL="342900" lvl="0" indent="-228600" algn="l">
              <a:lnSpc>
                <a:spcPct val="90000"/>
              </a:lnSpc>
              <a:buFont typeface="Arial" panose="020B0604020202020204" pitchFamily="34" charset="0"/>
              <a:buChar char="•"/>
            </a:pPr>
            <a:r>
              <a:rPr lang="en-US" sz="1700">
                <a:solidFill>
                  <a:schemeClr val="tx1"/>
                </a:solidFill>
              </a:rPr>
              <a:t>Respects and promotes personal, social, economic, cultural and political rights</a:t>
            </a:r>
          </a:p>
          <a:p>
            <a:pPr marL="342900" lvl="0" indent="-228600" algn="l">
              <a:lnSpc>
                <a:spcPct val="90000"/>
              </a:lnSpc>
              <a:buFont typeface="Arial" panose="020B0604020202020204" pitchFamily="34" charset="0"/>
              <a:buChar char="•"/>
            </a:pPr>
            <a:r>
              <a:rPr lang="en-US" sz="1700">
                <a:solidFill>
                  <a:schemeClr val="tx1"/>
                </a:solidFill>
              </a:rPr>
              <a:t>Presents a spiritual and material solidarity with all people, especially those who are marginlised, vulnerable or distressed, giving priority to those in greatest need.</a:t>
            </a:r>
          </a:p>
          <a:p>
            <a:pPr indent="-228600" algn="l">
              <a:lnSpc>
                <a:spcPct val="90000"/>
              </a:lnSpc>
              <a:buFont typeface="Arial" panose="020B0604020202020204" pitchFamily="34" charset="0"/>
              <a:buChar char="•"/>
            </a:pPr>
            <a:endParaRPr lang="en-US" sz="1700">
              <a:solidFill>
                <a:schemeClr val="tx1"/>
              </a:solidFill>
            </a:endParaRPr>
          </a:p>
        </p:txBody>
      </p:sp>
      <p:pic>
        <p:nvPicPr>
          <p:cNvPr id="4" name="Picture 3" descr="MAM_wave_1_PMS267_rgb.jpg"/>
          <p:cNvPicPr>
            <a:picLocks noChangeAspect="1"/>
          </p:cNvPicPr>
          <p:nvPr/>
        </p:nvPicPr>
        <p:blipFill>
          <a:blip r:embed="rId3" cstate="print"/>
          <a:stretch>
            <a:fillRect/>
          </a:stretch>
        </p:blipFill>
        <p:spPr>
          <a:xfrm>
            <a:off x="3490722" y="4167335"/>
            <a:ext cx="5170677" cy="1047060"/>
          </a:xfrm>
          <a:prstGeom prst="rect">
            <a:avLst/>
          </a:prstGeom>
        </p:spPr>
      </p:pic>
    </p:spTree>
    <p:extLst>
      <p:ext uri="{BB962C8B-B14F-4D97-AF65-F5344CB8AC3E}">
        <p14:creationId xmlns:p14="http://schemas.microsoft.com/office/powerpoint/2010/main" val="10366707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04665"/>
            <a:ext cx="7772400" cy="720079"/>
          </a:xfrm>
        </p:spPr>
        <p:txBody>
          <a:bodyPr>
            <a:normAutofit fontScale="90000"/>
          </a:bodyPr>
          <a:lstStyle/>
          <a:p>
            <a:endParaRPr lang="en-AU" dirty="0"/>
          </a:p>
        </p:txBody>
      </p:sp>
      <p:sp>
        <p:nvSpPr>
          <p:cNvPr id="3" name="Subtitle 2"/>
          <p:cNvSpPr>
            <a:spLocks noGrp="1"/>
          </p:cNvSpPr>
          <p:nvPr>
            <p:ph type="subTitle" idx="1"/>
          </p:nvPr>
        </p:nvSpPr>
        <p:spPr>
          <a:xfrm>
            <a:off x="685800" y="1196752"/>
            <a:ext cx="7772400" cy="5544616"/>
          </a:xfrm>
        </p:spPr>
        <p:txBody>
          <a:bodyPr/>
          <a:lstStyle/>
          <a:p>
            <a:endParaRPr lang="en-AU" dirty="0"/>
          </a:p>
        </p:txBody>
      </p:sp>
      <p:pic>
        <p:nvPicPr>
          <p:cNvPr id="4" name="Picture 3" descr="MAM_wave_1_PMS267_rgb.jpg"/>
          <p:cNvPicPr>
            <a:picLocks noChangeAspect="1"/>
          </p:cNvPicPr>
          <p:nvPr/>
        </p:nvPicPr>
        <p:blipFill>
          <a:blip r:embed="rId3" cstate="print"/>
          <a:stretch>
            <a:fillRect/>
          </a:stretch>
        </p:blipFill>
        <p:spPr>
          <a:xfrm>
            <a:off x="0" y="5214950"/>
            <a:ext cx="9144000" cy="1643050"/>
          </a:xfrm>
          <a:prstGeom prst="rect">
            <a:avLst/>
          </a:prstGeom>
        </p:spPr>
      </p:pic>
      <p:graphicFrame>
        <p:nvGraphicFramePr>
          <p:cNvPr id="5" name="Table 4">
            <a:extLst>
              <a:ext uri="{FF2B5EF4-FFF2-40B4-BE49-F238E27FC236}">
                <a16:creationId xmlns:a16="http://schemas.microsoft.com/office/drawing/2014/main" id="{4BC9F2E4-D98C-496D-A398-FBEBA5330EA4}"/>
              </a:ext>
            </a:extLst>
          </p:cNvPr>
          <p:cNvGraphicFramePr>
            <a:graphicFrameLocks noGrp="1"/>
          </p:cNvGraphicFramePr>
          <p:nvPr/>
        </p:nvGraphicFramePr>
        <p:xfrm>
          <a:off x="0" y="0"/>
          <a:ext cx="9144000" cy="6857999"/>
        </p:xfrm>
        <a:graphic>
          <a:graphicData uri="http://schemas.openxmlformats.org/drawingml/2006/table">
            <a:tbl>
              <a:tblPr firstRow="1" firstCol="1" bandRow="1">
                <a:tableStyleId>{5C22544A-7EE6-4342-B048-85BDC9FD1C3A}</a:tableStyleId>
              </a:tblPr>
              <a:tblGrid>
                <a:gridCol w="3713848">
                  <a:extLst>
                    <a:ext uri="{9D8B030D-6E8A-4147-A177-3AD203B41FA5}">
                      <a16:colId xmlns:a16="http://schemas.microsoft.com/office/drawing/2014/main" val="1674170851"/>
                    </a:ext>
                  </a:extLst>
                </a:gridCol>
                <a:gridCol w="5430152">
                  <a:extLst>
                    <a:ext uri="{9D8B030D-6E8A-4147-A177-3AD203B41FA5}">
                      <a16:colId xmlns:a16="http://schemas.microsoft.com/office/drawing/2014/main" val="3552755860"/>
                    </a:ext>
                  </a:extLst>
                </a:gridCol>
              </a:tblGrid>
              <a:tr h="1344501">
                <a:tc>
                  <a:txBody>
                    <a:bodyPr/>
                    <a:lstStyle/>
                    <a:p>
                      <a:pPr>
                        <a:spcAft>
                          <a:spcPts val="0"/>
                        </a:spcAft>
                      </a:pPr>
                      <a:r>
                        <a:rPr lang="en-US" sz="1500" kern="1200">
                          <a:effectLst/>
                        </a:rPr>
                        <a:t>The love of Christ impels us</a:t>
                      </a:r>
                      <a:endParaRPr lang="en-AU" sz="900">
                        <a:effectLst/>
                      </a:endParaRPr>
                    </a:p>
                    <a:p>
                      <a:pPr>
                        <a:spcAft>
                          <a:spcPts val="0"/>
                        </a:spcAft>
                      </a:pPr>
                      <a:r>
                        <a:rPr lang="en-US" sz="1800" kern="1200">
                          <a:effectLst/>
                        </a:rPr>
                        <a:t> </a:t>
                      </a:r>
                      <a:endParaRPr lang="en-AU" sz="900">
                        <a:effectLst/>
                        <a:latin typeface="Calibri" panose="020F0502020204030204" pitchFamily="34" charset="0"/>
                        <a:ea typeface="Calibri" panose="020F0502020204030204" pitchFamily="34" charset="0"/>
                        <a:cs typeface="Times New Roman" panose="02020603050405020304" pitchFamily="18" charset="0"/>
                      </a:endParaRPr>
                    </a:p>
                  </a:txBody>
                  <a:tcPr marL="57210" marR="57210" marT="0" marB="0"/>
                </a:tc>
                <a:tc>
                  <a:txBody>
                    <a:bodyPr/>
                    <a:lstStyle/>
                    <a:p>
                      <a:pPr marL="342900" lvl="0" indent="-342900">
                        <a:spcAft>
                          <a:spcPts val="0"/>
                        </a:spcAft>
                        <a:buClr>
                          <a:srgbClr val="000000"/>
                        </a:buClr>
                        <a:buFont typeface="Perpetua" panose="02020502060401020303" pitchFamily="18" charset="0"/>
                        <a:buChar char="-"/>
                      </a:pPr>
                      <a:r>
                        <a:rPr lang="en-US" sz="1200" kern="1200" dirty="0">
                          <a:effectLst/>
                        </a:rPr>
                        <a:t>A source of witness</a:t>
                      </a:r>
                      <a:endParaRPr lang="en-AU" sz="1000" dirty="0">
                        <a:effectLst/>
                      </a:endParaRPr>
                    </a:p>
                    <a:p>
                      <a:pPr marL="342900" lvl="0" indent="-342900">
                        <a:spcAft>
                          <a:spcPts val="0"/>
                        </a:spcAft>
                        <a:buClr>
                          <a:srgbClr val="000000"/>
                        </a:buClr>
                        <a:buFont typeface="Perpetua" panose="02020502060401020303" pitchFamily="18" charset="0"/>
                        <a:buChar char="-"/>
                      </a:pPr>
                      <a:r>
                        <a:rPr lang="en-US" sz="1200" kern="1200" dirty="0">
                          <a:effectLst/>
                        </a:rPr>
                        <a:t>A call to action</a:t>
                      </a:r>
                      <a:endParaRPr lang="en-AU" sz="1000" dirty="0">
                        <a:effectLst/>
                      </a:endParaRPr>
                    </a:p>
                    <a:p>
                      <a:pPr marL="342900" lvl="0" indent="-342900">
                        <a:spcAft>
                          <a:spcPts val="0"/>
                        </a:spcAft>
                        <a:buClr>
                          <a:srgbClr val="000000"/>
                        </a:buClr>
                        <a:buFont typeface="Perpetua" panose="02020502060401020303" pitchFamily="18" charset="0"/>
                        <a:buChar char="-"/>
                      </a:pPr>
                      <a:r>
                        <a:rPr lang="en-US" sz="1200" kern="1200" dirty="0">
                          <a:effectLst/>
                        </a:rPr>
                        <a:t>Experiencing the love of Christ in all structures, processes, programs, relationships and actions</a:t>
                      </a:r>
                      <a:endParaRPr lang="en-AU" sz="1000" dirty="0">
                        <a:effectLst/>
                      </a:endParaRPr>
                    </a:p>
                    <a:p>
                      <a:pPr marL="457200">
                        <a:spcAft>
                          <a:spcPts val="0"/>
                        </a:spcAft>
                      </a:pPr>
                      <a:r>
                        <a:rPr lang="en-US" sz="1300" kern="1200" dirty="0">
                          <a:effectLst/>
                        </a:rPr>
                        <a:t> </a:t>
                      </a:r>
                      <a:endParaRPr lang="en-AU" sz="1000" dirty="0">
                        <a:effectLst/>
                        <a:latin typeface="Times New Roman" panose="02020603050405020304" pitchFamily="18" charset="0"/>
                        <a:ea typeface="Times New Roman" panose="02020603050405020304" pitchFamily="18" charset="0"/>
                      </a:endParaRPr>
                    </a:p>
                  </a:txBody>
                  <a:tcPr marL="57210" marR="57210" marT="0" marB="0"/>
                </a:tc>
                <a:extLst>
                  <a:ext uri="{0D108BD9-81ED-4DB2-BD59-A6C34878D82A}">
                    <a16:rowId xmlns:a16="http://schemas.microsoft.com/office/drawing/2014/main" val="2306578642"/>
                  </a:ext>
                </a:extLst>
              </a:tr>
              <a:tr h="1080008">
                <a:tc>
                  <a:txBody>
                    <a:bodyPr/>
                    <a:lstStyle/>
                    <a:p>
                      <a:pPr>
                        <a:spcAft>
                          <a:spcPts val="0"/>
                        </a:spcAft>
                      </a:pPr>
                      <a:r>
                        <a:rPr lang="en-US" sz="1500" kern="1200">
                          <a:effectLst/>
                        </a:rPr>
                        <a:t>Preferential option for the poor</a:t>
                      </a:r>
                      <a:endParaRPr lang="en-AU" sz="900">
                        <a:effectLst/>
                      </a:endParaRPr>
                    </a:p>
                    <a:p>
                      <a:pPr>
                        <a:spcAft>
                          <a:spcPts val="0"/>
                        </a:spcAft>
                      </a:pPr>
                      <a:r>
                        <a:rPr lang="en-US" sz="1300" kern="1200">
                          <a:effectLst/>
                        </a:rPr>
                        <a:t>Social action and justice</a:t>
                      </a:r>
                      <a:endParaRPr lang="en-AU" sz="900">
                        <a:effectLst/>
                      </a:endParaRPr>
                    </a:p>
                    <a:p>
                      <a:pPr>
                        <a:spcAft>
                          <a:spcPts val="0"/>
                        </a:spcAft>
                      </a:pPr>
                      <a:r>
                        <a:rPr lang="en-US" sz="1500" kern="1200">
                          <a:effectLst/>
                        </a:rPr>
                        <a:t> </a:t>
                      </a:r>
                      <a:endParaRPr lang="en-AU" sz="900">
                        <a:effectLst/>
                        <a:latin typeface="Calibri" panose="020F0502020204030204" pitchFamily="34" charset="0"/>
                        <a:ea typeface="Times New Roman" panose="02020603050405020304" pitchFamily="18" charset="0"/>
                      </a:endParaRPr>
                    </a:p>
                  </a:txBody>
                  <a:tcPr marL="57210" marR="57210" marT="0" marB="0"/>
                </a:tc>
                <a:tc>
                  <a:txBody>
                    <a:bodyPr/>
                    <a:lstStyle/>
                    <a:p>
                      <a:pPr marL="342900" lvl="0" indent="-342900">
                        <a:spcAft>
                          <a:spcPts val="0"/>
                        </a:spcAft>
                        <a:buClr>
                          <a:srgbClr val="000000"/>
                        </a:buClr>
                        <a:buFont typeface="Perpetua" panose="02020502060401020303" pitchFamily="18" charset="0"/>
                        <a:buChar char="-"/>
                      </a:pPr>
                      <a:r>
                        <a:rPr lang="en-US" sz="1200" kern="1200">
                          <a:effectLst/>
                        </a:rPr>
                        <a:t>Preferential option for the poor and vulnerable</a:t>
                      </a:r>
                      <a:endParaRPr lang="en-AU" sz="1000">
                        <a:effectLst/>
                      </a:endParaRPr>
                    </a:p>
                    <a:p>
                      <a:pPr marL="342900" lvl="0" indent="-342900">
                        <a:spcAft>
                          <a:spcPts val="0"/>
                        </a:spcAft>
                        <a:buClr>
                          <a:srgbClr val="000000"/>
                        </a:buClr>
                        <a:buFont typeface="Perpetua" panose="02020502060401020303" pitchFamily="18" charset="0"/>
                        <a:buChar char="-"/>
                      </a:pPr>
                      <a:r>
                        <a:rPr lang="en-US" sz="1200" kern="1200">
                          <a:effectLst/>
                        </a:rPr>
                        <a:t>Rigorous and vigorous advocacy for justice</a:t>
                      </a:r>
                      <a:endParaRPr lang="en-AU" sz="1000">
                        <a:effectLst/>
                      </a:endParaRPr>
                    </a:p>
                    <a:p>
                      <a:pPr marL="342900" lvl="0" indent="-342900">
                        <a:spcAft>
                          <a:spcPts val="0"/>
                        </a:spcAft>
                        <a:buClr>
                          <a:srgbClr val="000000"/>
                        </a:buClr>
                        <a:buFont typeface="Perpetua" panose="02020502060401020303" pitchFamily="18" charset="0"/>
                        <a:buChar char="-"/>
                      </a:pPr>
                      <a:r>
                        <a:rPr lang="en-US" sz="1200" kern="1200">
                          <a:effectLst/>
                        </a:rPr>
                        <a:t>Promoting opportunities for hope</a:t>
                      </a:r>
                      <a:endParaRPr lang="en-AU" sz="1000">
                        <a:effectLst/>
                      </a:endParaRPr>
                    </a:p>
                    <a:p>
                      <a:pPr marL="457200">
                        <a:spcAft>
                          <a:spcPts val="0"/>
                        </a:spcAft>
                      </a:pPr>
                      <a:r>
                        <a:rPr lang="en-US" sz="1300" kern="1200">
                          <a:effectLst/>
                        </a:rPr>
                        <a:t> </a:t>
                      </a:r>
                      <a:endParaRPr lang="en-AU" sz="1000">
                        <a:effectLst/>
                        <a:latin typeface="Times New Roman" panose="02020603050405020304" pitchFamily="18" charset="0"/>
                        <a:ea typeface="Times New Roman" panose="02020603050405020304" pitchFamily="18" charset="0"/>
                      </a:endParaRPr>
                    </a:p>
                  </a:txBody>
                  <a:tcPr marL="57210" marR="57210" marT="0" marB="0"/>
                </a:tc>
                <a:extLst>
                  <a:ext uri="{0D108BD9-81ED-4DB2-BD59-A6C34878D82A}">
                    <a16:rowId xmlns:a16="http://schemas.microsoft.com/office/drawing/2014/main" val="2461430894"/>
                  </a:ext>
                </a:extLst>
              </a:tr>
              <a:tr h="1029663">
                <a:tc>
                  <a:txBody>
                    <a:bodyPr/>
                    <a:lstStyle/>
                    <a:p>
                      <a:pPr>
                        <a:spcAft>
                          <a:spcPts val="0"/>
                        </a:spcAft>
                      </a:pPr>
                      <a:r>
                        <a:rPr lang="en-US" sz="1500" kern="1200">
                          <a:effectLst/>
                        </a:rPr>
                        <a:t>Trust in Divine Providence</a:t>
                      </a:r>
                      <a:endParaRPr lang="en-AU" sz="900">
                        <a:effectLst/>
                      </a:endParaRPr>
                    </a:p>
                    <a:p>
                      <a:pPr>
                        <a:spcAft>
                          <a:spcPts val="0"/>
                        </a:spcAft>
                      </a:pPr>
                      <a:r>
                        <a:rPr lang="en-US" sz="1300" kern="1200">
                          <a:effectLst/>
                        </a:rPr>
                        <a:t>A spirituality of possibility</a:t>
                      </a:r>
                      <a:endParaRPr lang="en-AU" sz="900">
                        <a:effectLst/>
                      </a:endParaRPr>
                    </a:p>
                    <a:p>
                      <a:pPr>
                        <a:spcAft>
                          <a:spcPts val="0"/>
                        </a:spcAft>
                      </a:pPr>
                      <a:r>
                        <a:rPr lang="en-US" sz="1800" kern="1200">
                          <a:effectLst/>
                        </a:rPr>
                        <a:t> </a:t>
                      </a:r>
                      <a:endParaRPr lang="en-AU" sz="900">
                        <a:effectLst/>
                        <a:latin typeface="Calibri" panose="020F0502020204030204" pitchFamily="34" charset="0"/>
                        <a:ea typeface="Calibri" panose="020F0502020204030204" pitchFamily="34" charset="0"/>
                        <a:cs typeface="Times New Roman" panose="02020603050405020304" pitchFamily="18" charset="0"/>
                      </a:endParaRPr>
                    </a:p>
                  </a:txBody>
                  <a:tcPr marL="57210" marR="57210" marT="0" marB="0"/>
                </a:tc>
                <a:tc>
                  <a:txBody>
                    <a:bodyPr/>
                    <a:lstStyle/>
                    <a:p>
                      <a:pPr marL="342900" lvl="0" indent="-342900">
                        <a:spcAft>
                          <a:spcPts val="0"/>
                        </a:spcAft>
                        <a:buClr>
                          <a:srgbClr val="000000"/>
                        </a:buClr>
                        <a:buFont typeface="Perpetua" panose="02020502060401020303" pitchFamily="18" charset="0"/>
                        <a:buChar char="-"/>
                      </a:pPr>
                      <a:r>
                        <a:rPr lang="en-US" sz="1200" kern="1200">
                          <a:effectLst/>
                        </a:rPr>
                        <a:t>Deep personal faith and a spirituality of action</a:t>
                      </a:r>
                      <a:endParaRPr lang="en-AU" sz="1000">
                        <a:effectLst/>
                      </a:endParaRPr>
                    </a:p>
                    <a:p>
                      <a:pPr marL="342900" lvl="0" indent="-342900">
                        <a:spcAft>
                          <a:spcPts val="0"/>
                        </a:spcAft>
                        <a:buClr>
                          <a:srgbClr val="000000"/>
                        </a:buClr>
                        <a:buFont typeface="Perpetua" panose="02020502060401020303" pitchFamily="18" charset="0"/>
                        <a:buChar char="-"/>
                      </a:pPr>
                      <a:r>
                        <a:rPr lang="en-US" sz="1200" kern="1200">
                          <a:effectLst/>
                        </a:rPr>
                        <a:t>The immanence of God in our mission</a:t>
                      </a:r>
                      <a:endParaRPr lang="en-AU" sz="1000">
                        <a:effectLst/>
                      </a:endParaRPr>
                    </a:p>
                    <a:p>
                      <a:pPr marL="342900" lvl="0" indent="-342900">
                        <a:spcAft>
                          <a:spcPts val="0"/>
                        </a:spcAft>
                        <a:buClr>
                          <a:srgbClr val="000000"/>
                        </a:buClr>
                        <a:buFont typeface="Perpetua" panose="02020502060401020303" pitchFamily="18" charset="0"/>
                        <a:buChar char="-"/>
                      </a:pPr>
                      <a:r>
                        <a:rPr lang="en-US" sz="1200" kern="1200">
                          <a:effectLst/>
                        </a:rPr>
                        <a:t>The presence of the Divine in each and all</a:t>
                      </a:r>
                      <a:endParaRPr lang="en-AU" sz="1000">
                        <a:effectLst/>
                        <a:latin typeface="Times New Roman" panose="02020603050405020304" pitchFamily="18" charset="0"/>
                        <a:ea typeface="Times New Roman" panose="02020603050405020304" pitchFamily="18" charset="0"/>
                        <a:cs typeface="Arial" panose="020B0604020202020204" pitchFamily="34" charset="0"/>
                      </a:endParaRPr>
                    </a:p>
                  </a:txBody>
                  <a:tcPr marL="57210" marR="57210" marT="0" marB="0"/>
                </a:tc>
                <a:extLst>
                  <a:ext uri="{0D108BD9-81ED-4DB2-BD59-A6C34878D82A}">
                    <a16:rowId xmlns:a16="http://schemas.microsoft.com/office/drawing/2014/main" val="839672932"/>
                  </a:ext>
                </a:extLst>
              </a:tr>
              <a:tr h="1029663">
                <a:tc>
                  <a:txBody>
                    <a:bodyPr/>
                    <a:lstStyle/>
                    <a:p>
                      <a:pPr>
                        <a:spcAft>
                          <a:spcPts val="0"/>
                        </a:spcAft>
                      </a:pPr>
                      <a:r>
                        <a:rPr lang="en-US" sz="1500" kern="1200">
                          <a:effectLst/>
                        </a:rPr>
                        <a:t>Contemplatives in action</a:t>
                      </a:r>
                      <a:endParaRPr lang="en-AU" sz="900">
                        <a:effectLst/>
                      </a:endParaRPr>
                    </a:p>
                    <a:p>
                      <a:pPr>
                        <a:spcAft>
                          <a:spcPts val="0"/>
                        </a:spcAft>
                      </a:pPr>
                      <a:r>
                        <a:rPr lang="en-US" sz="1300" kern="1200">
                          <a:effectLst/>
                        </a:rPr>
                        <a:t>Learning and teaching</a:t>
                      </a:r>
                      <a:endParaRPr lang="en-AU" sz="900">
                        <a:effectLst/>
                      </a:endParaRPr>
                    </a:p>
                    <a:p>
                      <a:pPr>
                        <a:spcAft>
                          <a:spcPts val="0"/>
                        </a:spcAft>
                      </a:pPr>
                      <a:r>
                        <a:rPr lang="en-US" sz="1800" kern="1200">
                          <a:effectLst/>
                        </a:rPr>
                        <a:t> </a:t>
                      </a:r>
                      <a:endParaRPr lang="en-AU" sz="900">
                        <a:effectLst/>
                        <a:latin typeface="Calibri" panose="020F0502020204030204" pitchFamily="34" charset="0"/>
                        <a:ea typeface="Calibri" panose="020F0502020204030204" pitchFamily="34" charset="0"/>
                        <a:cs typeface="Times New Roman" panose="02020603050405020304" pitchFamily="18" charset="0"/>
                      </a:endParaRPr>
                    </a:p>
                  </a:txBody>
                  <a:tcPr marL="57210" marR="57210" marT="0" marB="0"/>
                </a:tc>
                <a:tc>
                  <a:txBody>
                    <a:bodyPr/>
                    <a:lstStyle/>
                    <a:p>
                      <a:pPr marL="342900" lvl="0" indent="-342900">
                        <a:spcAft>
                          <a:spcPts val="0"/>
                        </a:spcAft>
                        <a:buClr>
                          <a:srgbClr val="000000"/>
                        </a:buClr>
                        <a:buFont typeface="Perpetua" panose="02020502060401020303" pitchFamily="18" charset="0"/>
                        <a:buChar char="-"/>
                      </a:pPr>
                      <a:r>
                        <a:rPr lang="en-US" sz="1200" kern="1200">
                          <a:effectLst/>
                        </a:rPr>
                        <a:t>Ignatian reflection and discernment</a:t>
                      </a:r>
                      <a:endParaRPr lang="en-AU" sz="1000">
                        <a:effectLst/>
                      </a:endParaRPr>
                    </a:p>
                    <a:p>
                      <a:pPr marL="342900" lvl="0" indent="-342900">
                        <a:spcAft>
                          <a:spcPts val="0"/>
                        </a:spcAft>
                        <a:buClr>
                          <a:srgbClr val="000000"/>
                        </a:buClr>
                        <a:buFont typeface="Perpetua" panose="02020502060401020303" pitchFamily="18" charset="0"/>
                        <a:buChar char="-"/>
                      </a:pPr>
                      <a:r>
                        <a:rPr lang="en-US" sz="1200" kern="1200">
                          <a:effectLst/>
                        </a:rPr>
                        <a:t>Relationship between individual God and the world</a:t>
                      </a:r>
                      <a:endParaRPr lang="en-AU" sz="1000">
                        <a:effectLst/>
                      </a:endParaRPr>
                    </a:p>
                    <a:p>
                      <a:pPr marL="342900" lvl="0" indent="-342900">
                        <a:spcAft>
                          <a:spcPts val="0"/>
                        </a:spcAft>
                        <a:buClr>
                          <a:srgbClr val="000000"/>
                        </a:buClr>
                        <a:buFont typeface="Perpetua" panose="02020502060401020303" pitchFamily="18" charset="0"/>
                        <a:buChar char="-"/>
                      </a:pPr>
                      <a:r>
                        <a:rPr lang="en-US" sz="1200" kern="1200">
                          <a:effectLst/>
                        </a:rPr>
                        <a:t>Contemplation and discernment leading to transformation</a:t>
                      </a:r>
                      <a:endParaRPr lang="en-AU" sz="1000">
                        <a:effectLst/>
                        <a:latin typeface="Times New Roman" panose="02020603050405020304" pitchFamily="18" charset="0"/>
                        <a:ea typeface="Times New Roman" panose="02020603050405020304" pitchFamily="18" charset="0"/>
                        <a:cs typeface="Arial" panose="020B0604020202020204" pitchFamily="34" charset="0"/>
                      </a:endParaRPr>
                    </a:p>
                  </a:txBody>
                  <a:tcPr marL="57210" marR="57210" marT="0" marB="0"/>
                </a:tc>
                <a:extLst>
                  <a:ext uri="{0D108BD9-81ED-4DB2-BD59-A6C34878D82A}">
                    <a16:rowId xmlns:a16="http://schemas.microsoft.com/office/drawing/2014/main" val="1203823481"/>
                  </a:ext>
                </a:extLst>
              </a:tr>
              <a:tr h="1344501">
                <a:tc>
                  <a:txBody>
                    <a:bodyPr/>
                    <a:lstStyle/>
                    <a:p>
                      <a:pPr>
                        <a:spcAft>
                          <a:spcPts val="0"/>
                        </a:spcAft>
                      </a:pPr>
                      <a:r>
                        <a:rPr lang="en-US" sz="1500" kern="1200">
                          <a:effectLst/>
                        </a:rPr>
                        <a:t>Called to be extensively useful</a:t>
                      </a:r>
                      <a:endParaRPr lang="en-AU" sz="900">
                        <a:effectLst/>
                      </a:endParaRPr>
                    </a:p>
                    <a:p>
                      <a:pPr>
                        <a:spcAft>
                          <a:spcPts val="0"/>
                        </a:spcAft>
                      </a:pPr>
                      <a:r>
                        <a:rPr lang="en-US" sz="1300" kern="1200">
                          <a:effectLst/>
                        </a:rPr>
                        <a:t>Achievement and excellence</a:t>
                      </a:r>
                      <a:endParaRPr lang="en-AU" sz="900">
                        <a:effectLst/>
                      </a:endParaRPr>
                    </a:p>
                    <a:p>
                      <a:pPr>
                        <a:spcAft>
                          <a:spcPts val="0"/>
                        </a:spcAft>
                      </a:pPr>
                      <a:r>
                        <a:rPr lang="en-US" sz="1800" kern="1200">
                          <a:effectLst/>
                        </a:rPr>
                        <a:t> </a:t>
                      </a:r>
                      <a:endParaRPr lang="en-AU" sz="900">
                        <a:effectLst/>
                        <a:latin typeface="Calibri" panose="020F0502020204030204" pitchFamily="34" charset="0"/>
                        <a:ea typeface="Calibri" panose="020F0502020204030204" pitchFamily="34" charset="0"/>
                        <a:cs typeface="Times New Roman" panose="02020603050405020304" pitchFamily="18" charset="0"/>
                      </a:endParaRPr>
                    </a:p>
                  </a:txBody>
                  <a:tcPr marL="57210" marR="57210" marT="0" marB="0"/>
                </a:tc>
                <a:tc>
                  <a:txBody>
                    <a:bodyPr/>
                    <a:lstStyle/>
                    <a:p>
                      <a:pPr marL="342900" lvl="0" indent="-342900">
                        <a:spcAft>
                          <a:spcPts val="0"/>
                        </a:spcAft>
                        <a:buClr>
                          <a:srgbClr val="000000"/>
                        </a:buClr>
                        <a:buFont typeface="Perpetua" panose="02020502060401020303" pitchFamily="18" charset="0"/>
                        <a:buChar char="-"/>
                      </a:pPr>
                      <a:r>
                        <a:rPr lang="en-US" sz="1200" kern="1200">
                          <a:effectLst/>
                        </a:rPr>
                        <a:t>Educational outcomes that deliver high achievement</a:t>
                      </a:r>
                      <a:endParaRPr lang="en-AU" sz="1000">
                        <a:effectLst/>
                      </a:endParaRPr>
                    </a:p>
                    <a:p>
                      <a:pPr marL="342900" lvl="0" indent="-342900">
                        <a:spcAft>
                          <a:spcPts val="0"/>
                        </a:spcAft>
                        <a:buClr>
                          <a:srgbClr val="000000"/>
                        </a:buClr>
                        <a:buFont typeface="Perpetua" panose="02020502060401020303" pitchFamily="18" charset="0"/>
                        <a:buChar char="-"/>
                      </a:pPr>
                      <a:r>
                        <a:rPr lang="en-US" sz="1200" kern="1200">
                          <a:effectLst/>
                        </a:rPr>
                        <a:t>Responsibility to contribute to the common good</a:t>
                      </a:r>
                      <a:endParaRPr lang="en-AU" sz="1000">
                        <a:effectLst/>
                      </a:endParaRPr>
                    </a:p>
                    <a:p>
                      <a:pPr marL="342900" lvl="0" indent="-342900">
                        <a:spcAft>
                          <a:spcPts val="0"/>
                        </a:spcAft>
                        <a:buClr>
                          <a:srgbClr val="000000"/>
                        </a:buClr>
                        <a:buFont typeface="Perpetua" panose="02020502060401020303" pitchFamily="18" charset="0"/>
                        <a:buChar char="-"/>
                      </a:pPr>
                      <a:r>
                        <a:rPr lang="en-US" sz="1200" kern="1200">
                          <a:effectLst/>
                        </a:rPr>
                        <a:t>Commitment to service and social and cultural innovation for justice</a:t>
                      </a:r>
                      <a:endParaRPr lang="en-AU" sz="1000">
                        <a:effectLst/>
                      </a:endParaRPr>
                    </a:p>
                    <a:p>
                      <a:pPr marL="457200">
                        <a:spcAft>
                          <a:spcPts val="0"/>
                        </a:spcAft>
                      </a:pPr>
                      <a:r>
                        <a:rPr lang="en-US" sz="1300" kern="1200">
                          <a:effectLst/>
                        </a:rPr>
                        <a:t> </a:t>
                      </a:r>
                      <a:endParaRPr lang="en-AU" sz="1000">
                        <a:effectLst/>
                        <a:latin typeface="Times New Roman" panose="02020603050405020304" pitchFamily="18" charset="0"/>
                        <a:ea typeface="Times New Roman" panose="02020603050405020304" pitchFamily="18" charset="0"/>
                      </a:endParaRPr>
                    </a:p>
                  </a:txBody>
                  <a:tcPr marL="57210" marR="57210" marT="0" marB="0"/>
                </a:tc>
                <a:extLst>
                  <a:ext uri="{0D108BD9-81ED-4DB2-BD59-A6C34878D82A}">
                    <a16:rowId xmlns:a16="http://schemas.microsoft.com/office/drawing/2014/main" val="2353545132"/>
                  </a:ext>
                </a:extLst>
              </a:tr>
              <a:tr h="1029663">
                <a:tc>
                  <a:txBody>
                    <a:bodyPr/>
                    <a:lstStyle/>
                    <a:p>
                      <a:pPr>
                        <a:spcAft>
                          <a:spcPts val="0"/>
                        </a:spcAft>
                      </a:pPr>
                      <a:r>
                        <a:rPr lang="en-US" sz="1500" kern="1200">
                          <a:effectLst/>
                        </a:rPr>
                        <a:t>Going to the margins</a:t>
                      </a:r>
                      <a:endParaRPr lang="en-AU" sz="900">
                        <a:effectLst/>
                      </a:endParaRPr>
                    </a:p>
                    <a:p>
                      <a:pPr>
                        <a:spcAft>
                          <a:spcPts val="0"/>
                        </a:spcAft>
                      </a:pPr>
                      <a:r>
                        <a:rPr lang="en-US" sz="1300" kern="1200">
                          <a:effectLst/>
                        </a:rPr>
                        <a:t>Forward thinking and innovation</a:t>
                      </a:r>
                      <a:endParaRPr lang="en-AU" sz="900">
                        <a:effectLst/>
                      </a:endParaRPr>
                    </a:p>
                    <a:p>
                      <a:pPr>
                        <a:spcAft>
                          <a:spcPts val="0"/>
                        </a:spcAft>
                      </a:pPr>
                      <a:r>
                        <a:rPr lang="en-US" sz="1800" kern="1200">
                          <a:effectLst/>
                        </a:rPr>
                        <a:t> </a:t>
                      </a:r>
                      <a:endParaRPr lang="en-AU" sz="900">
                        <a:effectLst/>
                        <a:latin typeface="Calibri" panose="020F0502020204030204" pitchFamily="34" charset="0"/>
                        <a:ea typeface="Calibri" panose="020F0502020204030204" pitchFamily="34" charset="0"/>
                        <a:cs typeface="Times New Roman" panose="02020603050405020304" pitchFamily="18" charset="0"/>
                      </a:endParaRPr>
                    </a:p>
                  </a:txBody>
                  <a:tcPr marL="57210" marR="57210" marT="0" marB="0"/>
                </a:tc>
                <a:tc>
                  <a:txBody>
                    <a:bodyPr/>
                    <a:lstStyle/>
                    <a:p>
                      <a:pPr marL="342900" lvl="0" indent="-342900">
                        <a:spcAft>
                          <a:spcPts val="0"/>
                        </a:spcAft>
                        <a:buClr>
                          <a:srgbClr val="000000"/>
                        </a:buClr>
                        <a:buFont typeface="Perpetua" panose="02020502060401020303" pitchFamily="18" charset="0"/>
                        <a:buChar char="-"/>
                      </a:pPr>
                      <a:r>
                        <a:rPr lang="en-US" sz="1200" kern="1200" dirty="0">
                          <a:effectLst/>
                        </a:rPr>
                        <a:t>Cultures of restlessness</a:t>
                      </a:r>
                      <a:endParaRPr lang="en-AU" sz="1000" dirty="0">
                        <a:effectLst/>
                      </a:endParaRPr>
                    </a:p>
                    <a:p>
                      <a:pPr marL="342900" lvl="0" indent="-342900">
                        <a:spcAft>
                          <a:spcPts val="0"/>
                        </a:spcAft>
                        <a:buClr>
                          <a:srgbClr val="000000"/>
                        </a:buClr>
                        <a:buFont typeface="Perpetua" panose="02020502060401020303" pitchFamily="18" charset="0"/>
                        <a:buChar char="-"/>
                      </a:pPr>
                      <a:r>
                        <a:rPr lang="en-US" sz="1200" kern="1200" dirty="0">
                          <a:effectLst/>
                        </a:rPr>
                        <a:t>Moving to need</a:t>
                      </a:r>
                      <a:endParaRPr lang="en-AU" sz="1000" dirty="0">
                        <a:effectLst/>
                      </a:endParaRPr>
                    </a:p>
                    <a:p>
                      <a:pPr marL="342900" lvl="0" indent="-342900">
                        <a:spcAft>
                          <a:spcPts val="0"/>
                        </a:spcAft>
                        <a:buClr>
                          <a:srgbClr val="000000"/>
                        </a:buClr>
                        <a:buFont typeface="Perpetua" panose="02020502060401020303" pitchFamily="18" charset="0"/>
                        <a:buChar char="-"/>
                      </a:pPr>
                      <a:r>
                        <a:rPr lang="en-US" sz="1200" kern="1200" dirty="0">
                          <a:effectLst/>
                        </a:rPr>
                        <a:t>Creativity and imagination</a:t>
                      </a:r>
                      <a:endParaRPr lang="en-AU" sz="10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57210" marR="57210" marT="0" marB="0"/>
                </a:tc>
                <a:extLst>
                  <a:ext uri="{0D108BD9-81ED-4DB2-BD59-A6C34878D82A}">
                    <a16:rowId xmlns:a16="http://schemas.microsoft.com/office/drawing/2014/main" val="6217996"/>
                  </a:ext>
                </a:extLst>
              </a:tr>
            </a:tbl>
          </a:graphicData>
        </a:graphic>
      </p:graphicFrame>
    </p:spTree>
    <p:extLst>
      <p:ext uri="{BB962C8B-B14F-4D97-AF65-F5344CB8AC3E}">
        <p14:creationId xmlns:p14="http://schemas.microsoft.com/office/powerpoint/2010/main" val="33101112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08721"/>
            <a:ext cx="7772400" cy="1752600"/>
          </a:xfrm>
        </p:spPr>
        <p:txBody>
          <a:bodyPr>
            <a:normAutofit/>
          </a:bodyPr>
          <a:lstStyle/>
          <a:p>
            <a:r>
              <a:rPr lang="en-AU" sz="3600" dirty="0"/>
              <a:t>MAEA Senior Leadership Formation Day</a:t>
            </a:r>
            <a:br>
              <a:rPr lang="en-AU" sz="3600" dirty="0"/>
            </a:br>
            <a:r>
              <a:rPr lang="en-AU" sz="2000" dirty="0"/>
              <a:t>19.03.19</a:t>
            </a:r>
          </a:p>
        </p:txBody>
      </p:sp>
      <p:sp>
        <p:nvSpPr>
          <p:cNvPr id="3" name="Subtitle 2"/>
          <p:cNvSpPr>
            <a:spLocks noGrp="1"/>
          </p:cNvSpPr>
          <p:nvPr>
            <p:ph type="subTitle" idx="1"/>
          </p:nvPr>
        </p:nvSpPr>
        <p:spPr/>
        <p:txBody>
          <a:bodyPr/>
          <a:lstStyle/>
          <a:p>
            <a:r>
              <a:rPr lang="en-AU" sz="2800" b="1" i="1" dirty="0"/>
              <a:t>Ethical Leadership for Senior Leaders…</a:t>
            </a:r>
            <a:endParaRPr lang="en-AU" sz="2800" dirty="0"/>
          </a:p>
          <a:p>
            <a:r>
              <a:rPr lang="en-AU" sz="2800" b="1" dirty="0"/>
              <a:t> </a:t>
            </a:r>
            <a:endParaRPr lang="en-AU" sz="2800" dirty="0"/>
          </a:p>
          <a:p>
            <a:endParaRPr lang="en-AU" dirty="0"/>
          </a:p>
        </p:txBody>
      </p:sp>
      <p:pic>
        <p:nvPicPr>
          <p:cNvPr id="4" name="Picture 3" descr="MAM_wave_1_PMS267_rgb.jpg"/>
          <p:cNvPicPr>
            <a:picLocks noChangeAspect="1"/>
          </p:cNvPicPr>
          <p:nvPr/>
        </p:nvPicPr>
        <p:blipFill>
          <a:blip r:embed="rId3" cstate="print"/>
          <a:stretch>
            <a:fillRect/>
          </a:stretch>
        </p:blipFill>
        <p:spPr>
          <a:xfrm>
            <a:off x="0" y="5214950"/>
            <a:ext cx="9144000" cy="1643050"/>
          </a:xfrm>
          <a:prstGeom prst="rect">
            <a:avLst/>
          </a:prstGeom>
        </p:spPr>
      </p:pic>
    </p:spTree>
    <p:extLst>
      <p:ext uri="{BB962C8B-B14F-4D97-AF65-F5344CB8AC3E}">
        <p14:creationId xmlns:p14="http://schemas.microsoft.com/office/powerpoint/2010/main" val="27000291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1AEB8A9-B768-4E30-BA55-D919E66873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00" y="-2"/>
            <a:ext cx="3052451" cy="685800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ctrTitle"/>
          </p:nvPr>
        </p:nvSpPr>
        <p:spPr>
          <a:xfrm>
            <a:off x="455544" y="640082"/>
            <a:ext cx="2322320" cy="5613236"/>
          </a:xfrm>
        </p:spPr>
        <p:txBody>
          <a:bodyPr vert="horz" lIns="91440" tIns="45720" rIns="91440" bIns="45720" rtlCol="0" anchor="ctr">
            <a:normAutofit/>
          </a:bodyPr>
          <a:lstStyle/>
          <a:p>
            <a:pPr algn="l">
              <a:lnSpc>
                <a:spcPct val="90000"/>
              </a:lnSpc>
            </a:pPr>
            <a:br>
              <a:rPr lang="en-US" sz="1400" kern="1200" dirty="0">
                <a:solidFill>
                  <a:srgbClr val="FFFFFF"/>
                </a:solidFill>
                <a:latin typeface="+mj-lt"/>
                <a:ea typeface="+mj-ea"/>
                <a:cs typeface="+mj-cs"/>
              </a:rPr>
            </a:br>
            <a:r>
              <a:rPr lang="en-US" sz="1400" kern="1200" dirty="0">
                <a:solidFill>
                  <a:srgbClr val="FFFFFF"/>
                </a:solidFill>
                <a:latin typeface="+mj-lt"/>
                <a:ea typeface="+mj-ea"/>
                <a:cs typeface="+mj-cs"/>
              </a:rPr>
              <a:t>Catholic Social Teaching:</a:t>
            </a:r>
            <a:br>
              <a:rPr lang="en-US" sz="1400" kern="1200" dirty="0">
                <a:solidFill>
                  <a:srgbClr val="FFFFFF"/>
                </a:solidFill>
                <a:latin typeface="+mj-lt"/>
                <a:ea typeface="+mj-ea"/>
                <a:cs typeface="+mj-cs"/>
              </a:rPr>
            </a:br>
            <a:r>
              <a:rPr lang="en-US" sz="1400" kern="1200" dirty="0">
                <a:solidFill>
                  <a:srgbClr val="FFFFFF"/>
                </a:solidFill>
                <a:latin typeface="+mj-lt"/>
                <a:ea typeface="+mj-ea"/>
                <a:cs typeface="+mj-cs"/>
              </a:rPr>
              <a:t>Common Good, Dignity of the Human Person, Solidarity, Subsidiarity</a:t>
            </a:r>
            <a:br>
              <a:rPr lang="en-US" sz="1400" kern="1200" dirty="0">
                <a:solidFill>
                  <a:srgbClr val="FFFFFF"/>
                </a:solidFill>
                <a:latin typeface="+mj-lt"/>
                <a:ea typeface="+mj-ea"/>
                <a:cs typeface="+mj-cs"/>
              </a:rPr>
            </a:br>
            <a:br>
              <a:rPr lang="en-US" sz="1400" kern="1200" dirty="0">
                <a:solidFill>
                  <a:srgbClr val="FFFFFF"/>
                </a:solidFill>
                <a:latin typeface="+mj-lt"/>
                <a:ea typeface="+mj-ea"/>
                <a:cs typeface="+mj-cs"/>
              </a:rPr>
            </a:br>
            <a:br>
              <a:rPr lang="en-US" sz="1400" kern="1200" dirty="0">
                <a:solidFill>
                  <a:srgbClr val="FFFFFF"/>
                </a:solidFill>
                <a:latin typeface="+mj-lt"/>
                <a:ea typeface="+mj-ea"/>
                <a:cs typeface="+mj-cs"/>
              </a:rPr>
            </a:br>
            <a:r>
              <a:rPr lang="en-US" sz="1400" kern="1200" dirty="0">
                <a:solidFill>
                  <a:srgbClr val="FFFFFF"/>
                </a:solidFill>
                <a:latin typeface="+mj-lt"/>
                <a:ea typeface="+mj-ea"/>
                <a:cs typeface="+mj-cs"/>
              </a:rPr>
              <a:t>MAM Values:</a:t>
            </a:r>
            <a:br>
              <a:rPr lang="en-US" sz="1400" kern="1200" dirty="0">
                <a:solidFill>
                  <a:srgbClr val="FFFFFF"/>
                </a:solidFill>
                <a:latin typeface="+mj-lt"/>
                <a:ea typeface="+mj-ea"/>
                <a:cs typeface="+mj-cs"/>
              </a:rPr>
            </a:br>
            <a:r>
              <a:rPr lang="en-US" sz="1400" kern="1200" dirty="0">
                <a:solidFill>
                  <a:srgbClr val="FFFFFF"/>
                </a:solidFill>
                <a:latin typeface="+mj-lt"/>
                <a:ea typeface="+mj-ea"/>
                <a:cs typeface="+mj-cs"/>
              </a:rPr>
              <a:t>LOVE, HOPE, JUSTICE AND COMPASSION</a:t>
            </a:r>
          </a:p>
        </p:txBody>
      </p:sp>
      <p:sp>
        <p:nvSpPr>
          <p:cNvPr id="3" name="Subtitle 2"/>
          <p:cNvSpPr>
            <a:spLocks noGrp="1"/>
          </p:cNvSpPr>
          <p:nvPr>
            <p:ph type="subTitle" idx="1"/>
          </p:nvPr>
        </p:nvSpPr>
        <p:spPr>
          <a:xfrm>
            <a:off x="3524863" y="640082"/>
            <a:ext cx="5136536" cy="2484884"/>
          </a:xfrm>
        </p:spPr>
        <p:txBody>
          <a:bodyPr vert="horz" lIns="91440" tIns="45720" rIns="91440" bIns="45720" rtlCol="0" anchor="ctr">
            <a:normAutofit/>
          </a:bodyPr>
          <a:lstStyle/>
          <a:p>
            <a:pPr marL="342900" indent="-228600" algn="l">
              <a:lnSpc>
                <a:spcPct val="90000"/>
              </a:lnSpc>
              <a:buFont typeface="Arial" panose="020B0604020202020204" pitchFamily="34" charset="0"/>
              <a:buChar char="•"/>
            </a:pPr>
            <a:r>
              <a:rPr lang="en-US" sz="1700">
                <a:solidFill>
                  <a:schemeClr val="tx1"/>
                </a:solidFill>
              </a:rPr>
              <a:t>Leadership: select a card that illustrates how  to continue to ‘bring to life the values’ in your leadership?</a:t>
            </a:r>
          </a:p>
          <a:p>
            <a:pPr indent="-228600" algn="l">
              <a:lnSpc>
                <a:spcPct val="90000"/>
              </a:lnSpc>
              <a:buFont typeface="Arial" panose="020B0604020202020204" pitchFamily="34" charset="0"/>
              <a:buChar char="•"/>
            </a:pPr>
            <a:endParaRPr lang="en-US" sz="1700">
              <a:solidFill>
                <a:schemeClr val="tx1"/>
              </a:solidFill>
            </a:endParaRPr>
          </a:p>
          <a:p>
            <a:pPr marL="342900" indent="-228600" algn="l">
              <a:lnSpc>
                <a:spcPct val="90000"/>
              </a:lnSpc>
              <a:buFont typeface="Arial" panose="020B0604020202020204" pitchFamily="34" charset="0"/>
              <a:buChar char="•"/>
            </a:pPr>
            <a:r>
              <a:rPr lang="en-US" sz="1700">
                <a:solidFill>
                  <a:schemeClr val="tx1"/>
                </a:solidFill>
              </a:rPr>
              <a:t>Why have you chosen this?</a:t>
            </a:r>
          </a:p>
          <a:p>
            <a:pPr marL="342900" indent="-228600" algn="l">
              <a:lnSpc>
                <a:spcPct val="90000"/>
              </a:lnSpc>
              <a:buFont typeface="Arial" panose="020B0604020202020204" pitchFamily="34" charset="0"/>
              <a:buChar char="•"/>
            </a:pPr>
            <a:endParaRPr lang="en-US" sz="1700">
              <a:solidFill>
                <a:schemeClr val="tx1"/>
              </a:solidFill>
            </a:endParaRPr>
          </a:p>
          <a:p>
            <a:pPr marL="342900" indent="-228600" algn="l">
              <a:lnSpc>
                <a:spcPct val="90000"/>
              </a:lnSpc>
              <a:buFont typeface="Arial" panose="020B0604020202020204" pitchFamily="34" charset="0"/>
              <a:buChar char="•"/>
            </a:pPr>
            <a:r>
              <a:rPr lang="en-US" sz="1700">
                <a:solidFill>
                  <a:schemeClr val="tx1"/>
                </a:solidFill>
              </a:rPr>
              <a:t>What could be a related goal for you/ your team? </a:t>
            </a:r>
          </a:p>
          <a:p>
            <a:pPr indent="-228600" algn="l">
              <a:lnSpc>
                <a:spcPct val="90000"/>
              </a:lnSpc>
              <a:buFont typeface="Arial" panose="020B0604020202020204" pitchFamily="34" charset="0"/>
              <a:buChar char="•"/>
            </a:pPr>
            <a:endParaRPr lang="en-US" sz="1700">
              <a:solidFill>
                <a:schemeClr val="tx1"/>
              </a:solidFill>
            </a:endParaRPr>
          </a:p>
        </p:txBody>
      </p:sp>
      <p:pic>
        <p:nvPicPr>
          <p:cNvPr id="4" name="Picture 3" descr="MAM_wave_1_PMS267_rgb.jpg"/>
          <p:cNvPicPr>
            <a:picLocks noChangeAspect="1"/>
          </p:cNvPicPr>
          <p:nvPr/>
        </p:nvPicPr>
        <p:blipFill>
          <a:blip r:embed="rId3" cstate="print"/>
          <a:stretch>
            <a:fillRect/>
          </a:stretch>
        </p:blipFill>
        <p:spPr>
          <a:xfrm>
            <a:off x="3490722" y="4167335"/>
            <a:ext cx="5170677" cy="1047060"/>
          </a:xfrm>
          <a:prstGeom prst="rect">
            <a:avLst/>
          </a:prstGeom>
        </p:spPr>
      </p:pic>
    </p:spTree>
    <p:extLst>
      <p:ext uri="{BB962C8B-B14F-4D97-AF65-F5344CB8AC3E}">
        <p14:creationId xmlns:p14="http://schemas.microsoft.com/office/powerpoint/2010/main" val="30906375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6543" y="450221"/>
            <a:ext cx="3301783" cy="3918123"/>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 name="Title 1"/>
          <p:cNvSpPr>
            <a:spLocks noGrp="1"/>
          </p:cNvSpPr>
          <p:nvPr>
            <p:ph type="ctrTitle"/>
          </p:nvPr>
        </p:nvSpPr>
        <p:spPr>
          <a:xfrm>
            <a:off x="591349" y="780655"/>
            <a:ext cx="2813747" cy="3261168"/>
          </a:xfrm>
        </p:spPr>
        <p:txBody>
          <a:bodyPr vert="horz" lIns="91440" tIns="45720" rIns="91440" bIns="45720" rtlCol="0" anchor="ctr">
            <a:normAutofit/>
          </a:bodyPr>
          <a:lstStyle/>
          <a:p>
            <a:pPr algn="l">
              <a:lnSpc>
                <a:spcPct val="90000"/>
              </a:lnSpc>
            </a:pPr>
            <a:r>
              <a:rPr lang="en-US" sz="3100" i="1" kern="1200">
                <a:solidFill>
                  <a:srgbClr val="FFFFFF"/>
                </a:solidFill>
                <a:latin typeface="+mj-lt"/>
                <a:ea typeface="+mj-ea"/>
                <a:cs typeface="+mj-cs"/>
              </a:rPr>
              <a:t>Mission and Values: </a:t>
            </a:r>
            <a:br>
              <a:rPr lang="en-US" sz="3100" i="1" kern="1200">
                <a:solidFill>
                  <a:srgbClr val="FFFFFF"/>
                </a:solidFill>
                <a:latin typeface="+mj-lt"/>
                <a:ea typeface="+mj-ea"/>
                <a:cs typeface="+mj-cs"/>
              </a:rPr>
            </a:br>
            <a:r>
              <a:rPr lang="en-US" sz="3100" i="1" kern="1200">
                <a:solidFill>
                  <a:srgbClr val="FFFFFF"/>
                </a:solidFill>
                <a:latin typeface="+mj-lt"/>
                <a:ea typeface="+mj-ea"/>
                <a:cs typeface="+mj-cs"/>
              </a:rPr>
              <a:t>How do they inform and influence you as an ethical leader?</a:t>
            </a:r>
            <a:endParaRPr lang="en-US" sz="3100" kern="1200">
              <a:solidFill>
                <a:srgbClr val="FFFFFF"/>
              </a:solidFill>
              <a:latin typeface="+mj-lt"/>
              <a:ea typeface="+mj-ea"/>
              <a:cs typeface="+mj-cs"/>
            </a:endParaRPr>
          </a:p>
        </p:txBody>
      </p:sp>
      <p:sp>
        <p:nvSpPr>
          <p:cNvPr id="11" name="Rectangle 10">
            <a:extLst>
              <a:ext uri="{FF2B5EF4-FFF2-40B4-BE49-F238E27FC236}">
                <a16:creationId xmlns:a16="http://schemas.microsoft.com/office/drawing/2014/main" id="{B775CD93-9DF2-48CB-9F57-1BCA9A46C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63782" y="458922"/>
            <a:ext cx="1603552" cy="1877811"/>
          </a:xfrm>
          <a:prstGeom prst="rect">
            <a:avLst/>
          </a:prstGeom>
          <a:solidFill>
            <a:schemeClr val="accent1"/>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E186B68C-84BC-4A6E-99D1-EE87483C13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63782" y="2469002"/>
            <a:ext cx="1609521" cy="1898903"/>
          </a:xfrm>
          <a:prstGeom prst="rect">
            <a:avLst/>
          </a:prstGeom>
          <a:solidFill>
            <a:srgbClr val="7B69BE"/>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pic>
        <p:nvPicPr>
          <p:cNvPr id="4" name="Picture 3" descr="MAM_wave_1_PMS267_rgb.jpg"/>
          <p:cNvPicPr>
            <a:picLocks noChangeAspect="1"/>
          </p:cNvPicPr>
          <p:nvPr/>
        </p:nvPicPr>
        <p:blipFill>
          <a:blip r:embed="rId3" cstate="print"/>
          <a:stretch>
            <a:fillRect/>
          </a:stretch>
        </p:blipFill>
        <p:spPr>
          <a:xfrm>
            <a:off x="344190" y="4948932"/>
            <a:ext cx="5006339" cy="1013782"/>
          </a:xfrm>
          <a:prstGeom prst="rect">
            <a:avLst/>
          </a:prstGeom>
        </p:spPr>
      </p:pic>
      <p:sp>
        <p:nvSpPr>
          <p:cNvPr id="15" name="Rectangle 14">
            <a:extLst>
              <a:ext uri="{FF2B5EF4-FFF2-40B4-BE49-F238E27FC236}">
                <a16:creationId xmlns:a16="http://schemas.microsoft.com/office/drawing/2014/main" id="{1C091803-41C2-48E0-9228-5148460C74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83563" y="450221"/>
            <a:ext cx="3316246" cy="5948858"/>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lumMod val="85000"/>
                </a:prstClr>
              </a:solidFill>
              <a:effectLst/>
              <a:uLnTx/>
              <a:uFillTx/>
              <a:latin typeface="Calibri" panose="020F0502020204030204"/>
              <a:ea typeface="+mn-ea"/>
              <a:cs typeface="+mn-cs"/>
            </a:endParaRPr>
          </a:p>
        </p:txBody>
      </p:sp>
      <p:sp>
        <p:nvSpPr>
          <p:cNvPr id="3" name="Subtitle 2"/>
          <p:cNvSpPr>
            <a:spLocks noGrp="1"/>
          </p:cNvSpPr>
          <p:nvPr>
            <p:ph type="subTitle" idx="1"/>
          </p:nvPr>
        </p:nvSpPr>
        <p:spPr>
          <a:xfrm>
            <a:off x="5821229" y="900442"/>
            <a:ext cx="2635566" cy="5048417"/>
          </a:xfrm>
        </p:spPr>
        <p:txBody>
          <a:bodyPr vert="horz" lIns="91440" tIns="45720" rIns="91440" bIns="45720" rtlCol="0" anchor="ctr">
            <a:normAutofit/>
          </a:bodyPr>
          <a:lstStyle/>
          <a:p>
            <a:pPr indent="-228600" algn="l">
              <a:lnSpc>
                <a:spcPct val="90000"/>
              </a:lnSpc>
              <a:buFont typeface="Arial" panose="020B0604020202020204" pitchFamily="34" charset="0"/>
              <a:buChar char="•"/>
            </a:pPr>
            <a:r>
              <a:rPr lang="en-US" sz="1600" i="1">
                <a:solidFill>
                  <a:schemeClr val="tx1"/>
                </a:solidFill>
              </a:rPr>
              <a:t>What are the connections?</a:t>
            </a:r>
          </a:p>
          <a:p>
            <a:pPr indent="-228600" algn="l">
              <a:lnSpc>
                <a:spcPct val="90000"/>
              </a:lnSpc>
              <a:buFont typeface="Arial" panose="020B0604020202020204" pitchFamily="34" charset="0"/>
              <a:buChar char="•"/>
            </a:pPr>
            <a:endParaRPr lang="en-US" sz="1600" i="1">
              <a:solidFill>
                <a:schemeClr val="tx1"/>
              </a:solidFill>
            </a:endParaRPr>
          </a:p>
          <a:p>
            <a:pPr indent="-228600" algn="l">
              <a:lnSpc>
                <a:spcPct val="90000"/>
              </a:lnSpc>
              <a:buFont typeface="Arial" panose="020B0604020202020204" pitchFamily="34" charset="0"/>
              <a:buChar char="•"/>
            </a:pPr>
            <a:r>
              <a:rPr lang="en-US" sz="1600" i="1">
                <a:solidFill>
                  <a:schemeClr val="tx1"/>
                </a:solidFill>
              </a:rPr>
              <a:t>What has provoked your imagination and curiosity?</a:t>
            </a:r>
          </a:p>
          <a:p>
            <a:pPr indent="-228600" algn="l">
              <a:lnSpc>
                <a:spcPct val="90000"/>
              </a:lnSpc>
              <a:buFont typeface="Arial" panose="020B0604020202020204" pitchFamily="34" charset="0"/>
              <a:buChar char="•"/>
            </a:pPr>
            <a:endParaRPr lang="en-US" sz="1600" i="1">
              <a:solidFill>
                <a:schemeClr val="tx1"/>
              </a:solidFill>
            </a:endParaRPr>
          </a:p>
          <a:p>
            <a:pPr indent="-228600" algn="l">
              <a:lnSpc>
                <a:spcPct val="90000"/>
              </a:lnSpc>
              <a:buFont typeface="Arial" panose="020B0604020202020204" pitchFamily="34" charset="0"/>
              <a:buChar char="•"/>
            </a:pPr>
            <a:r>
              <a:rPr lang="en-US" sz="1600" i="1">
                <a:solidFill>
                  <a:schemeClr val="tx1"/>
                </a:solidFill>
              </a:rPr>
              <a:t>Where are the challenges?</a:t>
            </a:r>
          </a:p>
          <a:p>
            <a:pPr indent="-228600" algn="l">
              <a:lnSpc>
                <a:spcPct val="90000"/>
              </a:lnSpc>
              <a:buFont typeface="Arial" panose="020B0604020202020204" pitchFamily="34" charset="0"/>
              <a:buChar char="•"/>
            </a:pPr>
            <a:endParaRPr lang="en-US" sz="1600" i="1">
              <a:solidFill>
                <a:schemeClr val="tx1"/>
              </a:solidFill>
            </a:endParaRPr>
          </a:p>
          <a:p>
            <a:pPr indent="-228600" algn="l">
              <a:lnSpc>
                <a:spcPct val="90000"/>
              </a:lnSpc>
              <a:buFont typeface="Arial" panose="020B0604020202020204" pitchFamily="34" charset="0"/>
              <a:buChar char="•"/>
            </a:pPr>
            <a:r>
              <a:rPr lang="en-US" sz="1600" i="1">
                <a:solidFill>
                  <a:schemeClr val="tx1"/>
                </a:solidFill>
              </a:rPr>
              <a:t>How will you follow-up? </a:t>
            </a:r>
          </a:p>
          <a:p>
            <a:pPr indent="-228600" algn="l">
              <a:lnSpc>
                <a:spcPct val="90000"/>
              </a:lnSpc>
              <a:buFont typeface="Arial" panose="020B0604020202020204" pitchFamily="34" charset="0"/>
              <a:buChar char="•"/>
            </a:pPr>
            <a:endParaRPr lang="en-US" sz="1600" i="1">
              <a:solidFill>
                <a:schemeClr val="tx1"/>
              </a:solidFill>
            </a:endParaRPr>
          </a:p>
          <a:p>
            <a:pPr indent="-228600" algn="l">
              <a:lnSpc>
                <a:spcPct val="90000"/>
              </a:lnSpc>
              <a:buFont typeface="Arial" panose="020B0604020202020204" pitchFamily="34" charset="0"/>
              <a:buChar char="•"/>
            </a:pPr>
            <a:r>
              <a:rPr lang="en-US" sz="1600" i="1">
                <a:solidFill>
                  <a:schemeClr val="tx1"/>
                </a:solidFill>
              </a:rPr>
              <a:t>What are the opportunities? </a:t>
            </a:r>
          </a:p>
          <a:p>
            <a:pPr indent="-228600" algn="l">
              <a:lnSpc>
                <a:spcPct val="90000"/>
              </a:lnSpc>
              <a:buFont typeface="Arial" panose="020B0604020202020204" pitchFamily="34" charset="0"/>
              <a:buChar char="•"/>
            </a:pPr>
            <a:endParaRPr lang="en-US" sz="1600" i="1">
              <a:solidFill>
                <a:schemeClr val="tx1"/>
              </a:solidFill>
            </a:endParaRPr>
          </a:p>
          <a:p>
            <a:pPr indent="-228600" algn="l">
              <a:lnSpc>
                <a:spcPct val="90000"/>
              </a:lnSpc>
              <a:buFont typeface="Arial" panose="020B0604020202020204" pitchFamily="34" charset="0"/>
              <a:buChar char="•"/>
            </a:pPr>
            <a:r>
              <a:rPr lang="en-US" sz="1600" i="1">
                <a:solidFill>
                  <a:schemeClr val="tx1"/>
                </a:solidFill>
              </a:rPr>
              <a:t>What place of responsibility and influence is yours? </a:t>
            </a:r>
          </a:p>
          <a:p>
            <a:pPr indent="-228600" algn="l">
              <a:lnSpc>
                <a:spcPct val="90000"/>
              </a:lnSpc>
              <a:buFont typeface="Arial" panose="020B0604020202020204" pitchFamily="34" charset="0"/>
              <a:buChar char="•"/>
            </a:pPr>
            <a:endParaRPr lang="en-US" sz="1600">
              <a:solidFill>
                <a:schemeClr val="tx1"/>
              </a:solidFill>
            </a:endParaRPr>
          </a:p>
        </p:txBody>
      </p:sp>
    </p:spTree>
    <p:extLst>
      <p:ext uri="{BB962C8B-B14F-4D97-AF65-F5344CB8AC3E}">
        <p14:creationId xmlns:p14="http://schemas.microsoft.com/office/powerpoint/2010/main" val="12748940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4544" y="-1274018"/>
            <a:ext cx="7772400" cy="3941018"/>
          </a:xfrm>
        </p:spPr>
        <p:txBody>
          <a:bodyPr>
            <a:normAutofit/>
          </a:bodyPr>
          <a:lstStyle/>
          <a:p>
            <a:r>
              <a:rPr lang="en-AU" sz="2800" i="1" dirty="0"/>
              <a:t>Leadership : For your eyes only…</a:t>
            </a:r>
            <a:br>
              <a:rPr lang="en-AU" sz="2800" i="1" dirty="0"/>
            </a:br>
            <a:endParaRPr lang="en-AU" sz="2800" i="1" dirty="0"/>
          </a:p>
        </p:txBody>
      </p:sp>
      <p:sp>
        <p:nvSpPr>
          <p:cNvPr id="3" name="Subtitle 2"/>
          <p:cNvSpPr>
            <a:spLocks noGrp="1"/>
          </p:cNvSpPr>
          <p:nvPr>
            <p:ph type="subTitle" idx="1"/>
          </p:nvPr>
        </p:nvSpPr>
        <p:spPr>
          <a:xfrm>
            <a:off x="899592" y="1124744"/>
            <a:ext cx="7416824" cy="4488904"/>
          </a:xfrm>
        </p:spPr>
        <p:txBody>
          <a:bodyPr>
            <a:normAutofit/>
          </a:bodyPr>
          <a:lstStyle/>
          <a:p>
            <a:pPr algn="l"/>
            <a:r>
              <a:rPr lang="en-AU" sz="2000" dirty="0"/>
              <a:t>What values, beliefs, philosophy, ethics, bottom line inform your leadership? </a:t>
            </a:r>
          </a:p>
          <a:p>
            <a:pPr algn="l"/>
            <a:r>
              <a:rPr lang="en-AU" sz="2000" dirty="0"/>
              <a:t>How do you know when you are achieving this? </a:t>
            </a:r>
          </a:p>
          <a:p>
            <a:pPr algn="l"/>
            <a:r>
              <a:rPr lang="en-AU" sz="2000" dirty="0"/>
              <a:t>How do you know when you need to ‘step up’? </a:t>
            </a:r>
          </a:p>
          <a:p>
            <a:pPr algn="l"/>
            <a:r>
              <a:rPr lang="en-AU" sz="2000" dirty="0"/>
              <a:t>Ethical Leadership in our work, relationships, communication, decisions. </a:t>
            </a:r>
          </a:p>
          <a:p>
            <a:pPr algn="l"/>
            <a:r>
              <a:rPr lang="en-AU" sz="2000" dirty="0"/>
              <a:t>How do I understand this? </a:t>
            </a:r>
          </a:p>
          <a:p>
            <a:pPr lvl="1" algn="l"/>
            <a:endParaRPr lang="en-AU" sz="2000" dirty="0"/>
          </a:p>
          <a:p>
            <a:pPr lvl="6" algn="l"/>
            <a:r>
              <a:rPr lang="en-AU" i="1" dirty="0"/>
              <a:t>Can I do this?  </a:t>
            </a:r>
          </a:p>
          <a:p>
            <a:pPr lvl="6" algn="l"/>
            <a:r>
              <a:rPr lang="en-AU" i="1" dirty="0"/>
              <a:t>Should I do this? </a:t>
            </a:r>
          </a:p>
          <a:p>
            <a:pPr algn="l"/>
            <a:endParaRPr lang="en-AU" dirty="0"/>
          </a:p>
        </p:txBody>
      </p:sp>
      <p:pic>
        <p:nvPicPr>
          <p:cNvPr id="4" name="Picture 3" descr="MAM_wave_1_PMS267_rgb.jpg"/>
          <p:cNvPicPr>
            <a:picLocks noChangeAspect="1"/>
          </p:cNvPicPr>
          <p:nvPr/>
        </p:nvPicPr>
        <p:blipFill>
          <a:blip r:embed="rId3" cstate="print"/>
          <a:stretch>
            <a:fillRect/>
          </a:stretch>
        </p:blipFill>
        <p:spPr>
          <a:xfrm>
            <a:off x="0" y="5214950"/>
            <a:ext cx="9144000" cy="1643050"/>
          </a:xfrm>
          <a:prstGeom prst="rect">
            <a:avLst/>
          </a:prstGeom>
        </p:spPr>
      </p:pic>
    </p:spTree>
    <p:extLst>
      <p:ext uri="{BB962C8B-B14F-4D97-AF65-F5344CB8AC3E}">
        <p14:creationId xmlns:p14="http://schemas.microsoft.com/office/powerpoint/2010/main" val="21956672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4705"/>
            <a:ext cx="7772400" cy="936103"/>
          </a:xfrm>
        </p:spPr>
        <p:txBody>
          <a:bodyPr>
            <a:normAutofit/>
          </a:bodyPr>
          <a:lstStyle/>
          <a:p>
            <a:r>
              <a:rPr lang="en-AU" sz="2800" i="1" dirty="0"/>
              <a:t>Going Forward….</a:t>
            </a:r>
          </a:p>
        </p:txBody>
      </p:sp>
      <p:sp>
        <p:nvSpPr>
          <p:cNvPr id="3" name="Subtitle 2"/>
          <p:cNvSpPr>
            <a:spLocks noGrp="1"/>
          </p:cNvSpPr>
          <p:nvPr>
            <p:ph type="subTitle" idx="1"/>
          </p:nvPr>
        </p:nvSpPr>
        <p:spPr>
          <a:xfrm>
            <a:off x="1371600" y="2060848"/>
            <a:ext cx="6400800" cy="2664296"/>
          </a:xfrm>
        </p:spPr>
        <p:txBody>
          <a:bodyPr>
            <a:normAutofit fontScale="85000" lnSpcReduction="20000"/>
          </a:bodyPr>
          <a:lstStyle/>
          <a:p>
            <a:pPr algn="l"/>
            <a:endParaRPr lang="en-AU" sz="1800" dirty="0"/>
          </a:p>
          <a:p>
            <a:pPr lvl="0" algn="l"/>
            <a:r>
              <a:rPr lang="en-AU" sz="2200" i="1" dirty="0"/>
              <a:t>When Vision is still in the making the leader must be able to discern the movements of the life and breath of God. </a:t>
            </a:r>
          </a:p>
          <a:p>
            <a:pPr algn="l"/>
            <a:r>
              <a:rPr lang="en-AU" sz="2200" i="1" dirty="0"/>
              <a:t> </a:t>
            </a:r>
          </a:p>
          <a:p>
            <a:pPr lvl="0" algn="l"/>
            <a:r>
              <a:rPr lang="en-AU" sz="2200" i="1" dirty="0"/>
              <a:t>Central to this spirituality for lay leaders is the realization that the leader is first and finally part of the body and in service of its enterprise.</a:t>
            </a:r>
          </a:p>
          <a:p>
            <a:pPr algn="l"/>
            <a:r>
              <a:rPr lang="en-AU" sz="2200" i="1" dirty="0"/>
              <a:t> </a:t>
            </a:r>
          </a:p>
          <a:p>
            <a:r>
              <a:rPr lang="en-AU" dirty="0"/>
              <a:t> </a:t>
            </a:r>
          </a:p>
          <a:p>
            <a:endParaRPr lang="en-AU" dirty="0"/>
          </a:p>
        </p:txBody>
      </p:sp>
      <p:pic>
        <p:nvPicPr>
          <p:cNvPr id="4" name="Picture 3" descr="MAM_wave_1_PMS267_rgb.jpg"/>
          <p:cNvPicPr>
            <a:picLocks noChangeAspect="1"/>
          </p:cNvPicPr>
          <p:nvPr/>
        </p:nvPicPr>
        <p:blipFill>
          <a:blip r:embed="rId3" cstate="print"/>
          <a:stretch>
            <a:fillRect/>
          </a:stretch>
        </p:blipFill>
        <p:spPr>
          <a:xfrm>
            <a:off x="0" y="5214950"/>
            <a:ext cx="9144000" cy="1643050"/>
          </a:xfrm>
          <a:prstGeom prst="rect">
            <a:avLst/>
          </a:prstGeom>
        </p:spPr>
      </p:pic>
    </p:spTree>
    <p:extLst>
      <p:ext uri="{BB962C8B-B14F-4D97-AF65-F5344CB8AC3E}">
        <p14:creationId xmlns:p14="http://schemas.microsoft.com/office/powerpoint/2010/main" val="23339820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92697"/>
            <a:ext cx="7772400" cy="720079"/>
          </a:xfrm>
        </p:spPr>
        <p:txBody>
          <a:bodyPr>
            <a:normAutofit/>
          </a:bodyPr>
          <a:lstStyle/>
          <a:p>
            <a:r>
              <a:rPr lang="en-AU" sz="2000" i="1" dirty="0"/>
              <a:t>Thank you and a few..</a:t>
            </a:r>
            <a:br>
              <a:rPr lang="en-AU" sz="2000" i="1" dirty="0"/>
            </a:br>
            <a:r>
              <a:rPr lang="en-AU" sz="2000" i="1" dirty="0"/>
              <a:t>MAM/ MAEA resources/events/experiences:</a:t>
            </a:r>
          </a:p>
        </p:txBody>
      </p:sp>
      <p:sp>
        <p:nvSpPr>
          <p:cNvPr id="3" name="Subtitle 2"/>
          <p:cNvSpPr>
            <a:spLocks noGrp="1"/>
          </p:cNvSpPr>
          <p:nvPr>
            <p:ph type="subTitle" idx="1"/>
          </p:nvPr>
        </p:nvSpPr>
        <p:spPr>
          <a:xfrm>
            <a:off x="899592" y="1340768"/>
            <a:ext cx="7416824" cy="4298032"/>
          </a:xfrm>
        </p:spPr>
        <p:txBody>
          <a:bodyPr>
            <a:normAutofit/>
          </a:bodyPr>
          <a:lstStyle/>
          <a:p>
            <a:pPr lvl="1" algn="l"/>
            <a:r>
              <a:rPr lang="en-AU" sz="1700" dirty="0"/>
              <a:t>MAM Leadership Framework</a:t>
            </a:r>
          </a:p>
          <a:p>
            <a:pPr lvl="1" algn="l"/>
            <a:r>
              <a:rPr lang="en-AU" sz="1700" dirty="0"/>
              <a:t>MAM Round Table Document</a:t>
            </a:r>
          </a:p>
          <a:p>
            <a:pPr lvl="1" algn="l"/>
            <a:r>
              <a:rPr lang="en-AU" sz="1700" dirty="0"/>
              <a:t>MAM Voices from the Heart</a:t>
            </a:r>
          </a:p>
          <a:p>
            <a:pPr lvl="1" algn="l"/>
            <a:r>
              <a:rPr lang="en-AU" sz="1700" dirty="0"/>
              <a:t>MAEA Policy Manual and Handbook</a:t>
            </a:r>
          </a:p>
          <a:p>
            <a:pPr lvl="1" algn="l"/>
            <a:r>
              <a:rPr lang="en-AU" sz="1700" dirty="0"/>
              <a:t>MAEA “By this all will know…” Contemporary Indicators of MAEA Colleges.</a:t>
            </a:r>
          </a:p>
          <a:p>
            <a:pPr lvl="1" algn="l"/>
            <a:r>
              <a:rPr lang="en-AU" sz="1700" dirty="0"/>
              <a:t>MAEA Principal Induction Booklet</a:t>
            </a:r>
          </a:p>
          <a:p>
            <a:pPr lvl="1" algn="l"/>
            <a:r>
              <a:rPr lang="en-AU" sz="1700" dirty="0"/>
              <a:t>MAEA Board Director Induction Booklet</a:t>
            </a:r>
          </a:p>
          <a:p>
            <a:pPr lvl="1" algn="l"/>
            <a:r>
              <a:rPr lang="en-AU" sz="1700" dirty="0"/>
              <a:t>MAEA electronic resources</a:t>
            </a:r>
          </a:p>
          <a:p>
            <a:pPr lvl="1" algn="l"/>
            <a:r>
              <a:rPr lang="en-AU" sz="1700" dirty="0"/>
              <a:t>MAEA Staff Induction Booklet </a:t>
            </a:r>
          </a:p>
          <a:p>
            <a:pPr lvl="1" algn="l"/>
            <a:r>
              <a:rPr lang="en-AU" sz="1700" dirty="0"/>
              <a:t>NCEC Formation Framework, 2017</a:t>
            </a:r>
          </a:p>
          <a:p>
            <a:pPr lvl="1" algn="l"/>
            <a:r>
              <a:rPr lang="en-AU" sz="1700" dirty="0"/>
              <a:t>College specific formation resources. </a:t>
            </a:r>
          </a:p>
          <a:p>
            <a:pPr lvl="1" algn="l"/>
            <a:r>
              <a:rPr lang="en-AU" sz="1700" dirty="0"/>
              <a:t>MAM Pilgrimage resources. </a:t>
            </a:r>
          </a:p>
          <a:p>
            <a:endParaRPr lang="en-AU" dirty="0"/>
          </a:p>
        </p:txBody>
      </p:sp>
      <p:pic>
        <p:nvPicPr>
          <p:cNvPr id="4" name="Picture 3" descr="MAM_wave_1_PMS267_rgb.jpg"/>
          <p:cNvPicPr>
            <a:picLocks noChangeAspect="1"/>
          </p:cNvPicPr>
          <p:nvPr/>
        </p:nvPicPr>
        <p:blipFill>
          <a:blip r:embed="rId3" cstate="print"/>
          <a:stretch>
            <a:fillRect/>
          </a:stretch>
        </p:blipFill>
        <p:spPr>
          <a:xfrm>
            <a:off x="0" y="5214950"/>
            <a:ext cx="9144000" cy="1643050"/>
          </a:xfrm>
          <a:prstGeom prst="rect">
            <a:avLst/>
          </a:prstGeom>
        </p:spPr>
      </p:pic>
    </p:spTree>
    <p:extLst>
      <p:ext uri="{BB962C8B-B14F-4D97-AF65-F5344CB8AC3E}">
        <p14:creationId xmlns:p14="http://schemas.microsoft.com/office/powerpoint/2010/main" val="32549960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56793"/>
            <a:ext cx="7772400" cy="1415007"/>
          </a:xfrm>
        </p:spPr>
        <p:txBody>
          <a:bodyPr>
            <a:normAutofit/>
          </a:bodyPr>
          <a:lstStyle/>
          <a:p>
            <a:r>
              <a:rPr lang="en-AU" sz="3200" b="1" i="1" dirty="0"/>
              <a:t>Ethical Leadership for Senior Leaders…</a:t>
            </a:r>
            <a:br>
              <a:rPr lang="en-AU" sz="3200" dirty="0"/>
            </a:br>
            <a:endParaRPr lang="en-AU" sz="3200" dirty="0"/>
          </a:p>
        </p:txBody>
      </p:sp>
      <p:sp>
        <p:nvSpPr>
          <p:cNvPr id="3" name="Subtitle 2"/>
          <p:cNvSpPr>
            <a:spLocks noGrp="1"/>
          </p:cNvSpPr>
          <p:nvPr>
            <p:ph type="subTitle" idx="1"/>
          </p:nvPr>
        </p:nvSpPr>
        <p:spPr/>
        <p:txBody>
          <a:bodyPr/>
          <a:lstStyle/>
          <a:p>
            <a:r>
              <a:rPr lang="en-AU" dirty="0"/>
              <a:t>Welcome and Prayer</a:t>
            </a:r>
          </a:p>
          <a:p>
            <a:endParaRPr lang="en-AU" dirty="0"/>
          </a:p>
        </p:txBody>
      </p:sp>
      <p:pic>
        <p:nvPicPr>
          <p:cNvPr id="4" name="Picture 3" descr="MAM_wave_1_PMS267_rgb.jpg"/>
          <p:cNvPicPr>
            <a:picLocks noChangeAspect="1"/>
          </p:cNvPicPr>
          <p:nvPr/>
        </p:nvPicPr>
        <p:blipFill>
          <a:blip r:embed="rId3" cstate="print"/>
          <a:stretch>
            <a:fillRect/>
          </a:stretch>
        </p:blipFill>
        <p:spPr>
          <a:xfrm>
            <a:off x="0" y="5214950"/>
            <a:ext cx="9144000" cy="164305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6543" y="450221"/>
            <a:ext cx="3301783" cy="3918123"/>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 name="Title 1"/>
          <p:cNvSpPr>
            <a:spLocks noGrp="1"/>
          </p:cNvSpPr>
          <p:nvPr>
            <p:ph type="ctrTitle"/>
          </p:nvPr>
        </p:nvSpPr>
        <p:spPr>
          <a:xfrm>
            <a:off x="591349" y="780655"/>
            <a:ext cx="2813747" cy="3261168"/>
          </a:xfrm>
        </p:spPr>
        <p:txBody>
          <a:bodyPr vert="horz" lIns="91440" tIns="45720" rIns="91440" bIns="45720" rtlCol="0" anchor="ctr">
            <a:normAutofit/>
          </a:bodyPr>
          <a:lstStyle/>
          <a:p>
            <a:pPr algn="l">
              <a:lnSpc>
                <a:spcPct val="90000"/>
              </a:lnSpc>
            </a:pPr>
            <a:r>
              <a:rPr lang="en-US" kern="1200">
                <a:solidFill>
                  <a:srgbClr val="FFFFFF"/>
                </a:solidFill>
                <a:latin typeface="+mj-lt"/>
                <a:ea typeface="+mj-ea"/>
                <a:cs typeface="+mj-cs"/>
              </a:rPr>
              <a:t>Aims, Purpose and Context</a:t>
            </a:r>
          </a:p>
        </p:txBody>
      </p:sp>
      <p:sp>
        <p:nvSpPr>
          <p:cNvPr id="11" name="Rectangle 10">
            <a:extLst>
              <a:ext uri="{FF2B5EF4-FFF2-40B4-BE49-F238E27FC236}">
                <a16:creationId xmlns:a16="http://schemas.microsoft.com/office/drawing/2014/main" id="{B775CD93-9DF2-48CB-9F57-1BCA9A46C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63782" y="458922"/>
            <a:ext cx="1603552" cy="1877811"/>
          </a:xfrm>
          <a:prstGeom prst="rect">
            <a:avLst/>
          </a:prstGeom>
          <a:solidFill>
            <a:schemeClr val="accent1"/>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E186B68C-84BC-4A6E-99D1-EE87483C13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63782" y="2469002"/>
            <a:ext cx="1609521" cy="1898903"/>
          </a:xfrm>
          <a:prstGeom prst="rect">
            <a:avLst/>
          </a:prstGeom>
          <a:solidFill>
            <a:srgbClr val="7B69BE"/>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pic>
        <p:nvPicPr>
          <p:cNvPr id="4" name="Picture 3" descr="MAM_wave_1_PMS267_rgb.jpg"/>
          <p:cNvPicPr>
            <a:picLocks noChangeAspect="1"/>
          </p:cNvPicPr>
          <p:nvPr/>
        </p:nvPicPr>
        <p:blipFill>
          <a:blip r:embed="rId3" cstate="print"/>
          <a:stretch>
            <a:fillRect/>
          </a:stretch>
        </p:blipFill>
        <p:spPr>
          <a:xfrm>
            <a:off x="344190" y="4948932"/>
            <a:ext cx="5006339" cy="1013782"/>
          </a:xfrm>
          <a:prstGeom prst="rect">
            <a:avLst/>
          </a:prstGeom>
        </p:spPr>
      </p:pic>
      <p:sp>
        <p:nvSpPr>
          <p:cNvPr id="15" name="Rectangle 14">
            <a:extLst>
              <a:ext uri="{FF2B5EF4-FFF2-40B4-BE49-F238E27FC236}">
                <a16:creationId xmlns:a16="http://schemas.microsoft.com/office/drawing/2014/main" id="{1C091803-41C2-48E0-9228-5148460C74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83563" y="450221"/>
            <a:ext cx="3316246" cy="5948858"/>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lumMod val="85000"/>
                </a:prstClr>
              </a:solidFill>
              <a:effectLst/>
              <a:uLnTx/>
              <a:uFillTx/>
              <a:latin typeface="Calibri" panose="020F0502020204030204"/>
              <a:ea typeface="+mn-ea"/>
              <a:cs typeface="+mn-cs"/>
            </a:endParaRPr>
          </a:p>
        </p:txBody>
      </p:sp>
      <p:sp>
        <p:nvSpPr>
          <p:cNvPr id="3" name="Subtitle 2"/>
          <p:cNvSpPr>
            <a:spLocks noGrp="1"/>
          </p:cNvSpPr>
          <p:nvPr>
            <p:ph type="subTitle" idx="1"/>
          </p:nvPr>
        </p:nvSpPr>
        <p:spPr>
          <a:xfrm>
            <a:off x="5821229" y="900442"/>
            <a:ext cx="2635566" cy="5048417"/>
          </a:xfrm>
        </p:spPr>
        <p:txBody>
          <a:bodyPr vert="horz" lIns="91440" tIns="45720" rIns="91440" bIns="45720" rtlCol="0" anchor="ctr">
            <a:normAutofit/>
          </a:bodyPr>
          <a:lstStyle/>
          <a:p>
            <a:pPr marL="800100" lvl="1" indent="-228600" algn="l">
              <a:lnSpc>
                <a:spcPct val="90000"/>
              </a:lnSpc>
              <a:buFont typeface="Arial" panose="020B0604020202020204" pitchFamily="34" charset="0"/>
              <a:buChar char="•"/>
            </a:pPr>
            <a:r>
              <a:rPr lang="en-US" sz="1900">
                <a:solidFill>
                  <a:schemeClr val="tx1"/>
                </a:solidFill>
              </a:rPr>
              <a:t>Build a network of MAEA Senior Leaders</a:t>
            </a:r>
          </a:p>
          <a:p>
            <a:pPr lvl="1" indent="-228600" algn="l">
              <a:lnSpc>
                <a:spcPct val="90000"/>
              </a:lnSpc>
              <a:buFont typeface="Arial" panose="020B0604020202020204" pitchFamily="34" charset="0"/>
              <a:buChar char="•"/>
            </a:pPr>
            <a:endParaRPr lang="en-US" sz="1900">
              <a:solidFill>
                <a:schemeClr val="tx1"/>
              </a:solidFill>
            </a:endParaRPr>
          </a:p>
          <a:p>
            <a:pPr marL="800100" lvl="1" indent="-228600" algn="l">
              <a:lnSpc>
                <a:spcPct val="90000"/>
              </a:lnSpc>
              <a:buFont typeface="Arial" panose="020B0604020202020204" pitchFamily="34" charset="0"/>
              <a:buChar char="•"/>
            </a:pPr>
            <a:r>
              <a:rPr lang="en-US" sz="1900">
                <a:solidFill>
                  <a:schemeClr val="tx1"/>
                </a:solidFill>
              </a:rPr>
              <a:t>Provide an opportunity to explore own leadership within the context of MAEA and own college.</a:t>
            </a:r>
          </a:p>
          <a:p>
            <a:pPr lvl="1" indent="-228600" algn="l">
              <a:lnSpc>
                <a:spcPct val="90000"/>
              </a:lnSpc>
              <a:buFont typeface="Arial" panose="020B0604020202020204" pitchFamily="34" charset="0"/>
              <a:buChar char="•"/>
            </a:pPr>
            <a:endParaRPr lang="en-US" sz="1900">
              <a:solidFill>
                <a:schemeClr val="tx1"/>
              </a:solidFill>
            </a:endParaRPr>
          </a:p>
          <a:p>
            <a:pPr marL="800100" lvl="1" indent="-228600" algn="l">
              <a:lnSpc>
                <a:spcPct val="90000"/>
              </a:lnSpc>
              <a:buFont typeface="Arial" panose="020B0604020202020204" pitchFamily="34" charset="0"/>
              <a:buChar char="•"/>
            </a:pPr>
            <a:r>
              <a:rPr lang="en-US" sz="1900">
                <a:solidFill>
                  <a:schemeClr val="tx1"/>
                </a:solidFill>
              </a:rPr>
              <a:t>Own expectations/ hope for today</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92697"/>
            <a:ext cx="7772400" cy="1643050"/>
          </a:xfrm>
        </p:spPr>
        <p:txBody>
          <a:bodyPr>
            <a:normAutofit/>
          </a:bodyPr>
          <a:lstStyle/>
          <a:p>
            <a:r>
              <a:rPr lang="en-AU" sz="2800" b="1" i="1"/>
              <a:t>Ethical Leadership for Senior Leaders…</a:t>
            </a:r>
            <a:br>
              <a:rPr lang="en-AU" sz="2800"/>
            </a:br>
            <a:endParaRPr lang="en-AU" sz="2800" dirty="0"/>
          </a:p>
        </p:txBody>
      </p:sp>
      <p:sp>
        <p:nvSpPr>
          <p:cNvPr id="3" name="Subtitle 2"/>
          <p:cNvSpPr>
            <a:spLocks noGrp="1"/>
          </p:cNvSpPr>
          <p:nvPr>
            <p:ph type="subTitle" idx="1"/>
          </p:nvPr>
        </p:nvSpPr>
        <p:spPr>
          <a:xfrm>
            <a:off x="1371600" y="2708920"/>
            <a:ext cx="6400800" cy="2929880"/>
          </a:xfrm>
        </p:spPr>
        <p:txBody>
          <a:bodyPr/>
          <a:lstStyle/>
          <a:p>
            <a:pPr lvl="0" algn="l"/>
            <a:r>
              <a:rPr lang="en-AU" sz="2800" dirty="0"/>
              <a:t>Introductions: </a:t>
            </a:r>
          </a:p>
          <a:p>
            <a:pPr lvl="1" algn="l"/>
            <a:r>
              <a:rPr lang="en-AU" i="1" dirty="0"/>
              <a:t>College, role, time at your college, yourself as a  leader and  educator</a:t>
            </a:r>
          </a:p>
          <a:p>
            <a:endParaRPr lang="en-AU" dirty="0"/>
          </a:p>
        </p:txBody>
      </p:sp>
      <p:pic>
        <p:nvPicPr>
          <p:cNvPr id="4" name="Picture 3" descr="MAM_wave_1_PMS267_rgb.jpg"/>
          <p:cNvPicPr>
            <a:picLocks noChangeAspect="1"/>
          </p:cNvPicPr>
          <p:nvPr/>
        </p:nvPicPr>
        <p:blipFill>
          <a:blip r:embed="rId3" cstate="print"/>
          <a:stretch>
            <a:fillRect/>
          </a:stretch>
        </p:blipFill>
        <p:spPr>
          <a:xfrm>
            <a:off x="0" y="5214950"/>
            <a:ext cx="9144000" cy="1643050"/>
          </a:xfrm>
          <a:prstGeom prst="rect">
            <a:avLst/>
          </a:prstGeom>
        </p:spPr>
      </p:pic>
    </p:spTree>
    <p:extLst>
      <p:ext uri="{BB962C8B-B14F-4D97-AF65-F5344CB8AC3E}">
        <p14:creationId xmlns:p14="http://schemas.microsoft.com/office/powerpoint/2010/main" val="41037482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39080"/>
            <a:ext cx="7772400" cy="722511"/>
          </a:xfrm>
        </p:spPr>
        <p:txBody>
          <a:bodyPr>
            <a:normAutofit/>
          </a:bodyPr>
          <a:lstStyle/>
          <a:p>
            <a:r>
              <a:rPr lang="en-AU" sz="2800" dirty="0"/>
              <a:t>Establishment of Mary Aikenhead Ministries </a:t>
            </a:r>
          </a:p>
        </p:txBody>
      </p:sp>
      <p:sp>
        <p:nvSpPr>
          <p:cNvPr id="3" name="Subtitle 2"/>
          <p:cNvSpPr>
            <a:spLocks noGrp="1"/>
          </p:cNvSpPr>
          <p:nvPr>
            <p:ph type="subTitle" idx="1"/>
          </p:nvPr>
        </p:nvSpPr>
        <p:spPr>
          <a:xfrm>
            <a:off x="1371600" y="1700808"/>
            <a:ext cx="6400800" cy="3937992"/>
          </a:xfrm>
        </p:spPr>
        <p:txBody>
          <a:bodyPr>
            <a:normAutofit/>
          </a:bodyPr>
          <a:lstStyle/>
          <a:p>
            <a:endParaRPr lang="en-AU" dirty="0"/>
          </a:p>
        </p:txBody>
      </p:sp>
      <p:pic>
        <p:nvPicPr>
          <p:cNvPr id="4" name="Picture 3" descr="MAM_wave_1_PMS267_rgb.jpg"/>
          <p:cNvPicPr>
            <a:picLocks noChangeAspect="1"/>
          </p:cNvPicPr>
          <p:nvPr/>
        </p:nvPicPr>
        <p:blipFill>
          <a:blip r:embed="rId4" cstate="print"/>
          <a:stretch>
            <a:fillRect/>
          </a:stretch>
        </p:blipFill>
        <p:spPr>
          <a:xfrm>
            <a:off x="0" y="5214950"/>
            <a:ext cx="9144000" cy="1643050"/>
          </a:xfrm>
          <a:prstGeom prst="rect">
            <a:avLst/>
          </a:prstGeom>
        </p:spPr>
      </p:pic>
      <p:graphicFrame>
        <p:nvGraphicFramePr>
          <p:cNvPr id="5" name="Object 4">
            <a:extLst>
              <a:ext uri="{FF2B5EF4-FFF2-40B4-BE49-F238E27FC236}">
                <a16:creationId xmlns:a16="http://schemas.microsoft.com/office/drawing/2014/main" id="{748BF735-CE94-4CE5-9222-F1F7C1DEB845}"/>
              </a:ext>
            </a:extLst>
          </p:cNvPr>
          <p:cNvGraphicFramePr>
            <a:graphicFrameLocks noChangeAspect="1"/>
          </p:cNvGraphicFramePr>
          <p:nvPr/>
        </p:nvGraphicFramePr>
        <p:xfrm>
          <a:off x="92075" y="116632"/>
          <a:ext cx="8020050" cy="5688632"/>
        </p:xfrm>
        <a:graphic>
          <a:graphicData uri="http://schemas.openxmlformats.org/presentationml/2006/ole">
            <mc:AlternateContent xmlns:mc="http://schemas.openxmlformats.org/markup-compatibility/2006">
              <mc:Choice xmlns:v="urn:schemas-microsoft-com:vml" Requires="v">
                <p:oleObj spid="_x0000_s1040" name="Acrobat Document" r:id="rId5" imgW="8019977" imgH="5667300" progId="AcroExch.Document.11">
                  <p:embed/>
                </p:oleObj>
              </mc:Choice>
              <mc:Fallback>
                <p:oleObj name="Acrobat Document" r:id="rId5" imgW="8019977" imgH="5667300" progId="AcroExch.Document.11">
                  <p:embed/>
                  <p:pic>
                    <p:nvPicPr>
                      <p:cNvPr id="5" name="Object 4">
                        <a:extLst>
                          <a:ext uri="{FF2B5EF4-FFF2-40B4-BE49-F238E27FC236}">
                            <a16:creationId xmlns:a16="http://schemas.microsoft.com/office/drawing/2014/main" id="{748BF735-CE94-4CE5-9222-F1F7C1DEB845}"/>
                          </a:ext>
                        </a:extLst>
                      </p:cNvPr>
                      <p:cNvPicPr/>
                      <p:nvPr/>
                    </p:nvPicPr>
                    <p:blipFill>
                      <a:blip r:embed="rId6"/>
                      <a:stretch>
                        <a:fillRect/>
                      </a:stretch>
                    </p:blipFill>
                    <p:spPr>
                      <a:xfrm>
                        <a:off x="92075" y="116632"/>
                        <a:ext cx="8020050" cy="5688632"/>
                      </a:xfrm>
                      <a:prstGeom prst="rect">
                        <a:avLst/>
                      </a:prstGeom>
                    </p:spPr>
                  </p:pic>
                </p:oleObj>
              </mc:Fallback>
            </mc:AlternateContent>
          </a:graphicData>
        </a:graphic>
      </p:graphicFrame>
    </p:spTree>
    <p:extLst>
      <p:ext uri="{BB962C8B-B14F-4D97-AF65-F5344CB8AC3E}">
        <p14:creationId xmlns:p14="http://schemas.microsoft.com/office/powerpoint/2010/main" val="24591722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7584" y="692697"/>
            <a:ext cx="7772400" cy="1152128"/>
          </a:xfrm>
        </p:spPr>
        <p:txBody>
          <a:bodyPr>
            <a:normAutofit/>
          </a:bodyPr>
          <a:lstStyle/>
          <a:p>
            <a:r>
              <a:rPr lang="en-AU" sz="3200" dirty="0"/>
              <a:t>Ethical Leadership….</a:t>
            </a:r>
          </a:p>
        </p:txBody>
      </p:sp>
      <p:sp>
        <p:nvSpPr>
          <p:cNvPr id="3" name="Subtitle 2"/>
          <p:cNvSpPr>
            <a:spLocks noGrp="1"/>
          </p:cNvSpPr>
          <p:nvPr>
            <p:ph type="subTitle" idx="1"/>
          </p:nvPr>
        </p:nvSpPr>
        <p:spPr>
          <a:xfrm>
            <a:off x="971600" y="2276872"/>
            <a:ext cx="7488832" cy="2304256"/>
          </a:xfrm>
        </p:spPr>
        <p:txBody>
          <a:bodyPr>
            <a:normAutofit/>
          </a:bodyPr>
          <a:lstStyle/>
          <a:p>
            <a:pPr algn="l"/>
            <a:r>
              <a:rPr lang="en-AU" sz="2400" dirty="0"/>
              <a:t>How do you understand, explain and experience leadership?</a:t>
            </a:r>
          </a:p>
          <a:p>
            <a:pPr algn="l"/>
            <a:endParaRPr lang="en-AU" sz="2400" dirty="0"/>
          </a:p>
          <a:p>
            <a:pPr algn="l"/>
            <a:r>
              <a:rPr lang="en-AU" sz="2400" dirty="0"/>
              <a:t>What does being ‘ethical’ mean to you in your current leadership role? </a:t>
            </a:r>
          </a:p>
        </p:txBody>
      </p:sp>
      <p:pic>
        <p:nvPicPr>
          <p:cNvPr id="4" name="Picture 3" descr="MAM_wave_1_PMS267_rgb.jpg"/>
          <p:cNvPicPr>
            <a:picLocks noChangeAspect="1"/>
          </p:cNvPicPr>
          <p:nvPr/>
        </p:nvPicPr>
        <p:blipFill>
          <a:blip r:embed="rId3" cstate="print"/>
          <a:stretch>
            <a:fillRect/>
          </a:stretch>
        </p:blipFill>
        <p:spPr>
          <a:xfrm>
            <a:off x="0" y="5214950"/>
            <a:ext cx="9144000" cy="1643050"/>
          </a:xfrm>
          <a:prstGeom prst="rect">
            <a:avLst/>
          </a:prstGeom>
        </p:spPr>
      </p:pic>
    </p:spTree>
    <p:extLst>
      <p:ext uri="{BB962C8B-B14F-4D97-AF65-F5344CB8AC3E}">
        <p14:creationId xmlns:p14="http://schemas.microsoft.com/office/powerpoint/2010/main" val="6405152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48681"/>
            <a:ext cx="7772400" cy="1008111"/>
          </a:xfrm>
        </p:spPr>
        <p:txBody>
          <a:bodyPr>
            <a:normAutofit/>
          </a:bodyPr>
          <a:lstStyle/>
          <a:p>
            <a:r>
              <a:rPr lang="en-AU" sz="2800" i="1" dirty="0"/>
              <a:t>The Mark of a Leader….</a:t>
            </a:r>
          </a:p>
        </p:txBody>
      </p:sp>
      <p:sp>
        <p:nvSpPr>
          <p:cNvPr id="3" name="Subtitle 2"/>
          <p:cNvSpPr>
            <a:spLocks noGrp="1"/>
          </p:cNvSpPr>
          <p:nvPr>
            <p:ph type="subTitle" idx="1"/>
          </p:nvPr>
        </p:nvSpPr>
        <p:spPr>
          <a:xfrm>
            <a:off x="467544" y="1556792"/>
            <a:ext cx="7772400" cy="4082008"/>
          </a:xfrm>
        </p:spPr>
        <p:txBody>
          <a:bodyPr/>
          <a:lstStyle/>
          <a:p>
            <a:endParaRPr lang="en-AU" dirty="0"/>
          </a:p>
          <a:p>
            <a:r>
              <a:rPr lang="en-AU" sz="2800" dirty="0"/>
              <a:t>Add link</a:t>
            </a:r>
          </a:p>
        </p:txBody>
      </p:sp>
      <p:pic>
        <p:nvPicPr>
          <p:cNvPr id="4" name="Picture 3" descr="MAM_wave_1_PMS267_rgb.jpg"/>
          <p:cNvPicPr>
            <a:picLocks noChangeAspect="1"/>
          </p:cNvPicPr>
          <p:nvPr/>
        </p:nvPicPr>
        <p:blipFill>
          <a:blip r:embed="rId3" cstate="print"/>
          <a:stretch>
            <a:fillRect/>
          </a:stretch>
        </p:blipFill>
        <p:spPr>
          <a:xfrm>
            <a:off x="0" y="5214950"/>
            <a:ext cx="9144000" cy="1643050"/>
          </a:xfrm>
          <a:prstGeom prst="rect">
            <a:avLst/>
          </a:prstGeom>
        </p:spPr>
      </p:pic>
    </p:spTree>
    <p:extLst>
      <p:ext uri="{BB962C8B-B14F-4D97-AF65-F5344CB8AC3E}">
        <p14:creationId xmlns:p14="http://schemas.microsoft.com/office/powerpoint/2010/main" val="4543990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76673"/>
            <a:ext cx="7772400" cy="1152127"/>
          </a:xfrm>
        </p:spPr>
        <p:txBody>
          <a:bodyPr>
            <a:normAutofit fontScale="90000"/>
          </a:bodyPr>
          <a:lstStyle/>
          <a:p>
            <a:r>
              <a:rPr lang="en-AU" sz="3100" dirty="0"/>
              <a:t>Mary Aikenhead: her story and leadership</a:t>
            </a:r>
            <a:br>
              <a:rPr lang="en-AU" dirty="0"/>
            </a:br>
            <a:endParaRPr lang="en-AU" dirty="0"/>
          </a:p>
        </p:txBody>
      </p:sp>
      <p:sp>
        <p:nvSpPr>
          <p:cNvPr id="3" name="Subtitle 2"/>
          <p:cNvSpPr>
            <a:spLocks noGrp="1"/>
          </p:cNvSpPr>
          <p:nvPr>
            <p:ph type="subTitle" idx="1"/>
          </p:nvPr>
        </p:nvSpPr>
        <p:spPr>
          <a:xfrm>
            <a:off x="827584" y="1484784"/>
            <a:ext cx="7630616" cy="4154016"/>
          </a:xfrm>
        </p:spPr>
        <p:txBody>
          <a:bodyPr>
            <a:normAutofit/>
          </a:bodyPr>
          <a:lstStyle/>
          <a:p>
            <a:pPr algn="l"/>
            <a:endParaRPr lang="en-AU" sz="2400" dirty="0"/>
          </a:p>
          <a:p>
            <a:pPr algn="l"/>
            <a:r>
              <a:rPr lang="en-AU" sz="2400" dirty="0"/>
              <a:t>Consider her letters, life and directions….</a:t>
            </a:r>
          </a:p>
          <a:p>
            <a:pPr algn="l"/>
            <a:endParaRPr lang="en-AU" sz="2400" dirty="0"/>
          </a:p>
          <a:p>
            <a:pPr algn="l"/>
            <a:r>
              <a:rPr lang="en-AU" sz="2400" dirty="0"/>
              <a:t>By this everyone will know…</a:t>
            </a:r>
          </a:p>
          <a:p>
            <a:pPr algn="l"/>
            <a:r>
              <a:rPr lang="en-AU" sz="2400" dirty="0"/>
              <a:t>Ethical Framework? </a:t>
            </a:r>
          </a:p>
          <a:p>
            <a:pPr algn="l"/>
            <a:endParaRPr lang="en-AU" sz="2400" dirty="0"/>
          </a:p>
        </p:txBody>
      </p:sp>
      <p:pic>
        <p:nvPicPr>
          <p:cNvPr id="4" name="Picture 3" descr="MAM_wave_1_PMS267_rgb.jpg"/>
          <p:cNvPicPr>
            <a:picLocks noChangeAspect="1"/>
          </p:cNvPicPr>
          <p:nvPr/>
        </p:nvPicPr>
        <p:blipFill>
          <a:blip r:embed="rId3" cstate="print"/>
          <a:stretch>
            <a:fillRect/>
          </a:stretch>
        </p:blipFill>
        <p:spPr>
          <a:xfrm>
            <a:off x="0" y="5214950"/>
            <a:ext cx="9144000" cy="1643050"/>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203</TotalTime>
  <Words>1223</Words>
  <Application>Microsoft Office PowerPoint</Application>
  <PresentationFormat>On-screen Show (4:3)</PresentationFormat>
  <Paragraphs>203</Paragraphs>
  <Slides>24</Slides>
  <Notes>24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0" baseType="lpstr">
      <vt:lpstr>Arial</vt:lpstr>
      <vt:lpstr>Calibri</vt:lpstr>
      <vt:lpstr>Perpetua</vt:lpstr>
      <vt:lpstr>Times New Roman</vt:lpstr>
      <vt:lpstr>Office Theme</vt:lpstr>
      <vt:lpstr>Acrobat Document</vt:lpstr>
      <vt:lpstr>PowerPoint Presentation</vt:lpstr>
      <vt:lpstr>MAEA Senior Leadership Formation Day 19.03.19</vt:lpstr>
      <vt:lpstr>Ethical Leadership for Senior Leaders… </vt:lpstr>
      <vt:lpstr>Aims, Purpose and Context</vt:lpstr>
      <vt:lpstr>Ethical Leadership for Senior Leaders… </vt:lpstr>
      <vt:lpstr>Establishment of Mary Aikenhead Ministries </vt:lpstr>
      <vt:lpstr>Ethical Leadership….</vt:lpstr>
      <vt:lpstr>The Mark of a Leader….</vt:lpstr>
      <vt:lpstr>Mary Aikenhead: her story and leadership </vt:lpstr>
      <vt:lpstr>Mary Aikenhead: her story and leadership</vt:lpstr>
      <vt:lpstr>Mary Aikenhead:  A Woman for all Seasons…Inspiration for Now… Mary Aikenhead as Leader… </vt:lpstr>
      <vt:lpstr>Contemporary Leadership Literature</vt:lpstr>
      <vt:lpstr>Contemporary Leadership Literature</vt:lpstr>
      <vt:lpstr>The Ethical Framework is a public statement of what the works of Mary Aikenhead Ministries stand for and what the wider community can expect of these Catholic services.  </vt:lpstr>
      <vt:lpstr>The Dignity of the Human Person  God has imprinted his own image and likeness on man (cf. Gen 1:26), conferring upon him an incomparable dignity ... In effect, beyond the rights which man acquires by his own work, there exist rights which do not correspond to any work he performs, but which flow from his essential dignity as a person.  John Paul II, Centesimus Annus, 1991, #11</vt:lpstr>
      <vt:lpstr>The Common Good  It grows increasingly true that the obligations of justice and love are fulfilled only if each person, contributing to the common good, according to his own abilities and the needs of others, also promotes and assists the public and private institutions dedicated to bettering the conditions of human life.       Paul VI Gaudium et Spes, 1965, #30</vt:lpstr>
      <vt:lpstr>Subsidiarity  Just as it is gravely wrong to take from individuals what they can accomplish by their own initiative and industry and give it to the community, so also it is an injustice and at the same time a grave evil and disturbance of right order to assign to a greater and higher association what lesser and subordinate organisations can do. Pius XI, Quadragesimo Anno, 1931, #79  </vt:lpstr>
      <vt:lpstr>  Solidarity  Solidarity is undoubtedly a Christian virtue ... In the light of faith: solidarity seeks to go beyond itself, to take on the specifically Christian dimension of total gratuity, forgiveness and reconciliation. One's neighbour is then not only a human being with his or her own rights and a fundamental equality with everyone else, but becomes the living image of God the Father, redeemed by the blood of Jesus Christ and placed under the permanent action of the Holy Spirit.   John Paul II, Solicitudo Rei Socialis, 1987, #40</vt:lpstr>
      <vt:lpstr>PowerPoint Presentation</vt:lpstr>
      <vt:lpstr> Catholic Social Teaching: Common Good, Dignity of the Human Person, Solidarity, Subsidiarity   MAM Values: LOVE, HOPE, JUSTICE AND COMPASSION</vt:lpstr>
      <vt:lpstr>Mission and Values:  How do they inform and influence you as an ethical leader?</vt:lpstr>
      <vt:lpstr>Leadership : For your eyes only… </vt:lpstr>
      <vt:lpstr>Going Forward….</vt:lpstr>
      <vt:lpstr>Thank you and a few.. MAM/ MAEA resources/events/experiences: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Margaret</dc:creator>
  <cp:lastModifiedBy>Margaret McKenna</cp:lastModifiedBy>
  <cp:revision>12</cp:revision>
  <cp:lastPrinted>2019-03-18T00:36:48Z</cp:lastPrinted>
  <dcterms:created xsi:type="dcterms:W3CDTF">2019-03-12T00:43:24Z</dcterms:created>
  <dcterms:modified xsi:type="dcterms:W3CDTF">2019-10-07T01:25:34Z</dcterms:modified>
</cp:coreProperties>
</file>