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1" r:id="rId3"/>
    <p:sldId id="260" r:id="rId4"/>
    <p:sldId id="259" r:id="rId5"/>
    <p:sldId id="262" r:id="rId6"/>
    <p:sldId id="263" r:id="rId7"/>
    <p:sldId id="264" r:id="rId8"/>
    <p:sldId id="269" r:id="rId9"/>
    <p:sldId id="270" r:id="rId10"/>
    <p:sldId id="424" r:id="rId11"/>
    <p:sldId id="272" r:id="rId12"/>
    <p:sldId id="281" r:id="rId13"/>
    <p:sldId id="268" r:id="rId14"/>
    <p:sldId id="273" r:id="rId15"/>
    <p:sldId id="274" r:id="rId16"/>
    <p:sldId id="277" r:id="rId17"/>
    <p:sldId id="256" r:id="rId18"/>
    <p:sldId id="276" r:id="rId19"/>
    <p:sldId id="275" r:id="rId20"/>
    <p:sldId id="278" r:id="rId21"/>
    <p:sldId id="265" r:id="rId22"/>
    <p:sldId id="267" r:id="rId23"/>
    <p:sldId id="279" r:id="rId24"/>
    <p:sldId id="280" r:id="rId25"/>
    <p:sldId id="295" r:id="rId26"/>
  </p:sldIdLst>
  <p:sldSz cx="9144000" cy="6858000" type="screen4x3"/>
  <p:notesSz cx="6797675" cy="9928225"/>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39F37EB-12A2-42CA-9C1B-585A55F58305}" type="datetimeFigureOut">
              <a:rPr lang="en-AU" smtClean="0"/>
              <a:t>7/10/2019</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B13DFED-8270-4DC2-9222-BE76715647A9}" type="slidenum">
              <a:rPr lang="en-AU" smtClean="0"/>
              <a:t>‹#›</a:t>
            </a:fld>
            <a:endParaRPr lang="en-AU"/>
          </a:p>
        </p:txBody>
      </p:sp>
    </p:spTree>
    <p:extLst>
      <p:ext uri="{BB962C8B-B14F-4D97-AF65-F5344CB8AC3E}">
        <p14:creationId xmlns:p14="http://schemas.microsoft.com/office/powerpoint/2010/main" val="391286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a:t>
            </a:fld>
            <a:endParaRPr lang="en-AU"/>
          </a:p>
        </p:txBody>
      </p:sp>
    </p:spTree>
    <p:extLst>
      <p:ext uri="{BB962C8B-B14F-4D97-AF65-F5344CB8AC3E}">
        <p14:creationId xmlns:p14="http://schemas.microsoft.com/office/powerpoint/2010/main" val="737896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37FA7AA-5081-477F-A51D-6E2A4A4B85ED}" type="slidenum">
              <a:rPr lang="en-AU" smtClean="0"/>
              <a:t>10</a:t>
            </a:fld>
            <a:endParaRPr lang="en-AU"/>
          </a:p>
        </p:txBody>
      </p:sp>
    </p:spTree>
    <p:extLst>
      <p:ext uri="{BB962C8B-B14F-4D97-AF65-F5344CB8AC3E}">
        <p14:creationId xmlns:p14="http://schemas.microsoft.com/office/powerpoint/2010/main" val="76240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important aspects here are the </a:t>
            </a:r>
            <a:r>
              <a:rPr lang="en-AU" b="1" u="sng" dirty="0"/>
              <a:t>cultural characteristics</a:t>
            </a:r>
            <a:r>
              <a:rPr lang="en-AU" dirty="0"/>
              <a:t>, noted strongly in conversation by formation program participants.</a:t>
            </a:r>
          </a:p>
          <a:p>
            <a:r>
              <a:rPr lang="en-AU" b="1" u="sng" dirty="0"/>
              <a:t>evidential characteristics</a:t>
            </a:r>
            <a:r>
              <a:rPr lang="en-AU" dirty="0"/>
              <a:t>: how do we know? Experience? Understand? Measure? Embed? </a:t>
            </a:r>
          </a:p>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11</a:t>
            </a:fld>
            <a:endParaRPr lang="en-AU"/>
          </a:p>
        </p:txBody>
      </p:sp>
    </p:spTree>
    <p:extLst>
      <p:ext uri="{BB962C8B-B14F-4D97-AF65-F5344CB8AC3E}">
        <p14:creationId xmlns:p14="http://schemas.microsoft.com/office/powerpoint/2010/main" val="1981671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12</a:t>
            </a:fld>
            <a:endParaRPr lang="en-AU"/>
          </a:p>
        </p:txBody>
      </p:sp>
    </p:spTree>
    <p:extLst>
      <p:ext uri="{BB962C8B-B14F-4D97-AF65-F5344CB8AC3E}">
        <p14:creationId xmlns:p14="http://schemas.microsoft.com/office/powerpoint/2010/main" val="168652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13</a:t>
            </a:fld>
            <a:endParaRPr lang="en-AU"/>
          </a:p>
        </p:txBody>
      </p:sp>
    </p:spTree>
    <p:extLst>
      <p:ext uri="{BB962C8B-B14F-4D97-AF65-F5344CB8AC3E}">
        <p14:creationId xmlns:p14="http://schemas.microsoft.com/office/powerpoint/2010/main" val="232027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14</a:t>
            </a:fld>
            <a:endParaRPr lang="en-AU"/>
          </a:p>
        </p:txBody>
      </p:sp>
    </p:spTree>
    <p:extLst>
      <p:ext uri="{BB962C8B-B14F-4D97-AF65-F5344CB8AC3E}">
        <p14:creationId xmlns:p14="http://schemas.microsoft.com/office/powerpoint/2010/main" val="4000522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15</a:t>
            </a:fld>
            <a:endParaRPr lang="en-AU"/>
          </a:p>
        </p:txBody>
      </p:sp>
    </p:spTree>
    <p:extLst>
      <p:ext uri="{BB962C8B-B14F-4D97-AF65-F5344CB8AC3E}">
        <p14:creationId xmlns:p14="http://schemas.microsoft.com/office/powerpoint/2010/main" val="1750063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16</a:t>
            </a:fld>
            <a:endParaRPr lang="en-AU"/>
          </a:p>
        </p:txBody>
      </p:sp>
    </p:spTree>
    <p:extLst>
      <p:ext uri="{BB962C8B-B14F-4D97-AF65-F5344CB8AC3E}">
        <p14:creationId xmlns:p14="http://schemas.microsoft.com/office/powerpoint/2010/main" val="185170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17</a:t>
            </a:fld>
            <a:endParaRPr lang="en-AU"/>
          </a:p>
        </p:txBody>
      </p:sp>
    </p:spTree>
    <p:extLst>
      <p:ext uri="{BB962C8B-B14F-4D97-AF65-F5344CB8AC3E}">
        <p14:creationId xmlns:p14="http://schemas.microsoft.com/office/powerpoint/2010/main" val="2157177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18</a:t>
            </a:fld>
            <a:endParaRPr lang="en-AU"/>
          </a:p>
        </p:txBody>
      </p:sp>
    </p:spTree>
    <p:extLst>
      <p:ext uri="{BB962C8B-B14F-4D97-AF65-F5344CB8AC3E}">
        <p14:creationId xmlns:p14="http://schemas.microsoft.com/office/powerpoint/2010/main" val="1426000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19</a:t>
            </a:fld>
            <a:endParaRPr lang="en-AU"/>
          </a:p>
        </p:txBody>
      </p:sp>
    </p:spTree>
    <p:extLst>
      <p:ext uri="{BB962C8B-B14F-4D97-AF65-F5344CB8AC3E}">
        <p14:creationId xmlns:p14="http://schemas.microsoft.com/office/powerpoint/2010/main" val="58572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2</a:t>
            </a:fld>
            <a:endParaRPr lang="en-AU"/>
          </a:p>
        </p:txBody>
      </p:sp>
    </p:spTree>
    <p:extLst>
      <p:ext uri="{BB962C8B-B14F-4D97-AF65-F5344CB8AC3E}">
        <p14:creationId xmlns:p14="http://schemas.microsoft.com/office/powerpoint/2010/main" val="4139760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20</a:t>
            </a:fld>
            <a:endParaRPr lang="en-AU"/>
          </a:p>
        </p:txBody>
      </p:sp>
    </p:spTree>
    <p:extLst>
      <p:ext uri="{BB962C8B-B14F-4D97-AF65-F5344CB8AC3E}">
        <p14:creationId xmlns:p14="http://schemas.microsoft.com/office/powerpoint/2010/main" val="1860945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21</a:t>
            </a:fld>
            <a:endParaRPr lang="en-AU"/>
          </a:p>
        </p:txBody>
      </p:sp>
    </p:spTree>
    <p:extLst>
      <p:ext uri="{BB962C8B-B14F-4D97-AF65-F5344CB8AC3E}">
        <p14:creationId xmlns:p14="http://schemas.microsoft.com/office/powerpoint/2010/main" val="2883828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22</a:t>
            </a:fld>
            <a:endParaRPr lang="en-AU"/>
          </a:p>
        </p:txBody>
      </p:sp>
    </p:spTree>
    <p:extLst>
      <p:ext uri="{BB962C8B-B14F-4D97-AF65-F5344CB8AC3E}">
        <p14:creationId xmlns:p14="http://schemas.microsoft.com/office/powerpoint/2010/main" val="2154544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23</a:t>
            </a:fld>
            <a:endParaRPr lang="en-AU"/>
          </a:p>
        </p:txBody>
      </p:sp>
    </p:spTree>
    <p:extLst>
      <p:ext uri="{BB962C8B-B14F-4D97-AF65-F5344CB8AC3E}">
        <p14:creationId xmlns:p14="http://schemas.microsoft.com/office/powerpoint/2010/main" val="1415858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Invitation to be part of the story, understand the heritage, grounded in the life and ministry of Jesu. Now as part of the evolving story, how do we/I contribute to and influence to story going forward? </a:t>
            </a:r>
          </a:p>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24</a:t>
            </a:fld>
            <a:endParaRPr lang="en-AU"/>
          </a:p>
        </p:txBody>
      </p:sp>
    </p:spTree>
    <p:extLst>
      <p:ext uri="{BB962C8B-B14F-4D97-AF65-F5344CB8AC3E}">
        <p14:creationId xmlns:p14="http://schemas.microsoft.com/office/powerpoint/2010/main" val="842038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7FA7AA-5081-477F-A51D-6E2A4A4B85ED}" type="slidenum">
              <a:rPr lang="en-AU" smtClean="0"/>
              <a:t>25</a:t>
            </a:fld>
            <a:endParaRPr lang="en-AU"/>
          </a:p>
        </p:txBody>
      </p:sp>
    </p:spTree>
    <p:extLst>
      <p:ext uri="{BB962C8B-B14F-4D97-AF65-F5344CB8AC3E}">
        <p14:creationId xmlns:p14="http://schemas.microsoft.com/office/powerpoint/2010/main" val="231478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3</a:t>
            </a:fld>
            <a:endParaRPr lang="en-AU"/>
          </a:p>
        </p:txBody>
      </p:sp>
    </p:spTree>
    <p:extLst>
      <p:ext uri="{BB962C8B-B14F-4D97-AF65-F5344CB8AC3E}">
        <p14:creationId xmlns:p14="http://schemas.microsoft.com/office/powerpoint/2010/main" val="418455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4</a:t>
            </a:fld>
            <a:endParaRPr lang="en-AU"/>
          </a:p>
        </p:txBody>
      </p:sp>
    </p:spTree>
    <p:extLst>
      <p:ext uri="{BB962C8B-B14F-4D97-AF65-F5344CB8AC3E}">
        <p14:creationId xmlns:p14="http://schemas.microsoft.com/office/powerpoint/2010/main" val="191274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5</a:t>
            </a:fld>
            <a:endParaRPr lang="en-AU"/>
          </a:p>
        </p:txBody>
      </p:sp>
    </p:spTree>
    <p:extLst>
      <p:ext uri="{BB962C8B-B14F-4D97-AF65-F5344CB8AC3E}">
        <p14:creationId xmlns:p14="http://schemas.microsoft.com/office/powerpoint/2010/main" val="303057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6</a:t>
            </a:fld>
            <a:endParaRPr lang="en-AU"/>
          </a:p>
        </p:txBody>
      </p:sp>
    </p:spTree>
    <p:extLst>
      <p:ext uri="{BB962C8B-B14F-4D97-AF65-F5344CB8AC3E}">
        <p14:creationId xmlns:p14="http://schemas.microsoft.com/office/powerpoint/2010/main" val="295947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7</a:t>
            </a:fld>
            <a:endParaRPr lang="en-AU"/>
          </a:p>
        </p:txBody>
      </p:sp>
    </p:spTree>
    <p:extLst>
      <p:ext uri="{BB962C8B-B14F-4D97-AF65-F5344CB8AC3E}">
        <p14:creationId xmlns:p14="http://schemas.microsoft.com/office/powerpoint/2010/main" val="414070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is it, what it is intended to be. Inspirational, aspirational( challenge) transformational. </a:t>
            </a:r>
            <a:r>
              <a:rPr lang="en-AU" u="sng" dirty="0"/>
              <a:t>Embedded</a:t>
            </a:r>
            <a:r>
              <a:rPr lang="en-AU" dirty="0"/>
              <a:t> in life, relationships, programs, events, decisions, policies of the college going forward. </a:t>
            </a:r>
          </a:p>
          <a:p>
            <a:r>
              <a:rPr lang="en-AU" dirty="0"/>
              <a:t>It is about identity, values system, and benchmarks into the future.</a:t>
            </a:r>
          </a:p>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8</a:t>
            </a:fld>
            <a:endParaRPr lang="en-AU"/>
          </a:p>
        </p:txBody>
      </p:sp>
    </p:spTree>
    <p:extLst>
      <p:ext uri="{BB962C8B-B14F-4D97-AF65-F5344CB8AC3E}">
        <p14:creationId xmlns:p14="http://schemas.microsoft.com/office/powerpoint/2010/main" val="316034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lnSpc>
                <a:spcPct val="100000"/>
              </a:lnSpc>
              <a:buFont typeface="Arial" panose="020B0604020202020204" pitchFamily="34" charset="0"/>
              <a:buChar char="•"/>
            </a:pPr>
            <a:r>
              <a:rPr lang="en-US" sz="1200" b="1" dirty="0">
                <a:solidFill>
                  <a:srgbClr val="660066"/>
                </a:solidFill>
                <a:cs typeface="Arial"/>
              </a:rPr>
              <a:t>Scripture, gospel values, Mary Aikenhead &amp; Sisters our college stories, main pillars…..</a:t>
            </a:r>
          </a:p>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9</a:t>
            </a:fld>
            <a:endParaRPr lang="en-AU"/>
          </a:p>
        </p:txBody>
      </p:sp>
    </p:spTree>
    <p:extLst>
      <p:ext uri="{BB962C8B-B14F-4D97-AF65-F5344CB8AC3E}">
        <p14:creationId xmlns:p14="http://schemas.microsoft.com/office/powerpoint/2010/main" val="236449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FCBBE1D-2473-4474-9F58-C9454F4E7F19}" type="datetimeFigureOut">
              <a:rPr lang="en-US" smtClean="0"/>
              <a:t>10/7/2019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FCBBE1D-2473-4474-9F58-C9454F4E7F19}" type="datetimeFigureOut">
              <a:rPr lang="en-US" smtClean="0"/>
              <a:t>10/7/2019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BBE1D-2473-4474-9F58-C9454F4E7F19}" type="datetimeFigureOut">
              <a:rPr lang="en-US" smtClean="0"/>
              <a:t>10/7/2019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BBE1D-2473-4474-9F58-C9454F4E7F19}" type="datetimeFigureOut">
              <a:rPr lang="en-US" smtClean="0"/>
              <a:t>10/7/2019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C2E74-6F44-4026-8C5B-3E3F410EEAE5}"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M_Logo_RGB_090508.jpg"/>
          <p:cNvPicPr>
            <a:picLocks noGrp="1" noChangeAspect="1"/>
          </p:cNvPicPr>
          <p:nvPr isPhoto="1"/>
        </p:nvPicPr>
        <p:blipFill>
          <a:blip r:embed="rId3" cstate="print">
            <a:lum/>
          </a:blip>
          <a:stretch>
            <a:fillRect/>
          </a:stretch>
        </p:blipFill>
        <p:spPr>
          <a:xfrm>
            <a:off x="1285852" y="1071546"/>
            <a:ext cx="6786578" cy="3210662"/>
          </a:xfrm>
          <a:prstGeom prst="rect">
            <a:avLst/>
          </a:prstGeom>
          <a:noFill/>
          <a:ln>
            <a:noFill/>
          </a:ln>
        </p:spPr>
      </p:pic>
      <p:pic>
        <p:nvPicPr>
          <p:cNvPr id="3" name="Picture 2" descr="MAM_wave_1_PMS267_rgb.jpg"/>
          <p:cNvPicPr>
            <a:picLocks noChangeAspect="1"/>
          </p:cNvPicPr>
          <p:nvPr/>
        </p:nvPicPr>
        <p:blipFill>
          <a:blip r:embed="rId4" cstate="print"/>
          <a:stretch>
            <a:fillRect/>
          </a:stretch>
        </p:blipFill>
        <p:spPr>
          <a:xfrm>
            <a:off x="0" y="5214950"/>
            <a:ext cx="9144000" cy="1643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54EC-FB13-4E01-AB29-FBE897843913}"/>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4E0F5437-3CCB-433E-83DF-04D4D3750F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332656"/>
            <a:ext cx="7128792" cy="5813077"/>
          </a:xfrm>
        </p:spPr>
      </p:pic>
    </p:spTree>
    <p:extLst>
      <p:ext uri="{BB962C8B-B14F-4D97-AF65-F5344CB8AC3E}">
        <p14:creationId xmlns:p14="http://schemas.microsoft.com/office/powerpoint/2010/main" val="64993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792087"/>
          </a:xfrm>
        </p:spPr>
        <p:txBody>
          <a:bodyPr/>
          <a:lstStyle/>
          <a:p>
            <a:endParaRPr lang="en-AU" dirty="0"/>
          </a:p>
        </p:txBody>
      </p:sp>
      <p:sp>
        <p:nvSpPr>
          <p:cNvPr id="3" name="Subtitle 2"/>
          <p:cNvSpPr>
            <a:spLocks noGrp="1"/>
          </p:cNvSpPr>
          <p:nvPr>
            <p:ph type="subTitle" idx="1"/>
          </p:nvPr>
        </p:nvSpPr>
        <p:spPr>
          <a:xfrm>
            <a:off x="685800" y="1700808"/>
            <a:ext cx="7772400" cy="3937992"/>
          </a:xfrm>
        </p:spPr>
        <p:txBody>
          <a:bodyPr>
            <a:normAutofit fontScale="70000" lnSpcReduction="20000"/>
          </a:bodyPr>
          <a:lstStyle/>
          <a:p>
            <a:pPr algn="l"/>
            <a:r>
              <a:rPr lang="en-AU" b="1" i="1" dirty="0"/>
              <a:t>Catholic colleges under the stewardship of Mary Aikenhead will be known through</a:t>
            </a:r>
            <a:r>
              <a:rPr lang="en-AU" i="1" dirty="0"/>
              <a:t>.. </a:t>
            </a:r>
            <a:r>
              <a:rPr lang="en-AU" dirty="0"/>
              <a:t>Cultural characteristics. </a:t>
            </a:r>
          </a:p>
          <a:p>
            <a:pPr algn="l"/>
            <a:endParaRPr lang="en-AU" dirty="0"/>
          </a:p>
          <a:p>
            <a:pPr algn="l"/>
            <a:r>
              <a:rPr lang="en-AU" b="1" i="1" dirty="0"/>
              <a:t>Catholic colleges under the stewardship of Mary Aikenhead Ministries may evidence this by</a:t>
            </a:r>
            <a:r>
              <a:rPr lang="en-AU" i="1" dirty="0"/>
              <a:t>…</a:t>
            </a:r>
            <a:r>
              <a:rPr lang="en-AU" dirty="0"/>
              <a:t>Evidential characteristics. </a:t>
            </a:r>
          </a:p>
          <a:p>
            <a:pPr algn="l"/>
            <a:endParaRPr lang="en-AU" dirty="0"/>
          </a:p>
          <a:p>
            <a:pPr algn="l"/>
            <a:r>
              <a:rPr lang="en-AU" dirty="0"/>
              <a:t>Enlivening the Mission: journey in growth, journey in collective formation, alignment of our organisation, continual prophetic responses to the signs of the times. About ‘bringing to each person the love tenderness and concern of Christ for those in need.’</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46505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endParaRPr lang="en-AU" sz="3200" dirty="0"/>
          </a:p>
        </p:txBody>
      </p:sp>
      <p:sp>
        <p:nvSpPr>
          <p:cNvPr id="3" name="Subtitle 2"/>
          <p:cNvSpPr>
            <a:spLocks noGrp="1"/>
          </p:cNvSpPr>
          <p:nvPr>
            <p:ph type="subTitle" idx="1"/>
          </p:nvPr>
        </p:nvSpPr>
        <p:spPr>
          <a:xfrm>
            <a:off x="899592" y="1062621"/>
            <a:ext cx="7416824" cy="4248472"/>
          </a:xfrm>
        </p:spPr>
        <p:txBody>
          <a:bodyPr>
            <a:normAutofit fontScale="62500" lnSpcReduction="20000"/>
          </a:bodyPr>
          <a:lstStyle/>
          <a:p>
            <a:pPr algn="l"/>
            <a:endParaRPr lang="en-AU" i="1" dirty="0"/>
          </a:p>
          <a:p>
            <a:pPr algn="l"/>
            <a:r>
              <a:rPr lang="en-AU" dirty="0"/>
              <a:t>Guiding, foundational, working document with scope to contextualise in own setting.</a:t>
            </a:r>
          </a:p>
          <a:p>
            <a:pPr algn="l"/>
            <a:r>
              <a:rPr lang="en-AU" u="sng" dirty="0"/>
              <a:t>Structure of the document: </a:t>
            </a:r>
          </a:p>
          <a:p>
            <a:pPr algn="l">
              <a:buFont typeface="+mj-lt"/>
              <a:buAutoNum type="arabicPeriod"/>
            </a:pPr>
            <a:r>
              <a:rPr lang="en-AU" dirty="0"/>
              <a:t>Context MAM/MAE Strategic Intentions</a:t>
            </a:r>
          </a:p>
          <a:p>
            <a:pPr algn="l">
              <a:buFont typeface="+mj-lt"/>
              <a:buAutoNum type="arabicPeriod"/>
            </a:pPr>
            <a:r>
              <a:rPr lang="en-AU" dirty="0"/>
              <a:t>Preamble, context of Mary Aikenhead Ministries: Enduring, Expressive and Evolving stories</a:t>
            </a:r>
          </a:p>
          <a:p>
            <a:pPr algn="l">
              <a:buFont typeface="+mj-lt"/>
              <a:buAutoNum type="arabicPeriod"/>
            </a:pPr>
            <a:r>
              <a:rPr lang="en-AU" dirty="0"/>
              <a:t>Catholic Nature of MAM Schools, reference to Church documents</a:t>
            </a:r>
          </a:p>
          <a:p>
            <a:pPr algn="l">
              <a:buFont typeface="+mj-lt"/>
              <a:buAutoNum type="arabicPeriod"/>
            </a:pPr>
            <a:r>
              <a:rPr lang="en-AU" dirty="0"/>
              <a:t>Overarching Statement: : ‘Love of Christ impels’, strong notion of Stewardship</a:t>
            </a:r>
          </a:p>
          <a:p>
            <a:pPr algn="l">
              <a:buFont typeface="+mj-lt"/>
              <a:buAutoNum type="arabicPeriod"/>
            </a:pPr>
            <a:r>
              <a:rPr lang="en-AU" dirty="0"/>
              <a:t>Contemporary Indicators X 5. these are the cultural characteristics, they are inter related and underpinned by the MAM Values of Love, Justice, Compassion and Hope </a:t>
            </a:r>
          </a:p>
          <a:p>
            <a:pPr algn="l"/>
            <a:endParaRPr lang="en-AU" i="1"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55057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720079"/>
          </a:xfrm>
        </p:spPr>
        <p:txBody>
          <a:bodyPr>
            <a:normAutofit fontScale="90000"/>
          </a:bodyPr>
          <a:lstStyle/>
          <a:p>
            <a:endParaRPr lang="en-AU" dirty="0"/>
          </a:p>
        </p:txBody>
      </p:sp>
      <p:sp>
        <p:nvSpPr>
          <p:cNvPr id="3" name="Subtitle 2"/>
          <p:cNvSpPr>
            <a:spLocks noGrp="1"/>
          </p:cNvSpPr>
          <p:nvPr>
            <p:ph type="subTitle" idx="1"/>
          </p:nvPr>
        </p:nvSpPr>
        <p:spPr>
          <a:xfrm>
            <a:off x="685800" y="1196752"/>
            <a:ext cx="7772400" cy="5544616"/>
          </a:xfrm>
        </p:spPr>
        <p:txBody>
          <a:bodyPr/>
          <a:lstStyle/>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graphicFrame>
        <p:nvGraphicFramePr>
          <p:cNvPr id="5" name="Table 4">
            <a:extLst>
              <a:ext uri="{FF2B5EF4-FFF2-40B4-BE49-F238E27FC236}">
                <a16:creationId xmlns:a16="http://schemas.microsoft.com/office/drawing/2014/main" id="{4BC9F2E4-D98C-496D-A398-FBEBA5330EA4}"/>
              </a:ext>
            </a:extLst>
          </p:cNvPr>
          <p:cNvGraphicFramePr>
            <a:graphicFrameLocks noGrp="1"/>
          </p:cNvGraphicFramePr>
          <p:nvPr>
            <p:extLst>
              <p:ext uri="{D42A27DB-BD31-4B8C-83A1-F6EECF244321}">
                <p14:modId xmlns:p14="http://schemas.microsoft.com/office/powerpoint/2010/main" val="2909372603"/>
              </p:ext>
            </p:extLst>
          </p:nvPr>
        </p:nvGraphicFramePr>
        <p:xfrm>
          <a:off x="0" y="0"/>
          <a:ext cx="9144000" cy="6857999"/>
        </p:xfrm>
        <a:graphic>
          <a:graphicData uri="http://schemas.openxmlformats.org/drawingml/2006/table">
            <a:tbl>
              <a:tblPr firstRow="1" firstCol="1" bandRow="1">
                <a:tableStyleId>{5C22544A-7EE6-4342-B048-85BDC9FD1C3A}</a:tableStyleId>
              </a:tblPr>
              <a:tblGrid>
                <a:gridCol w="3713848">
                  <a:extLst>
                    <a:ext uri="{9D8B030D-6E8A-4147-A177-3AD203B41FA5}">
                      <a16:colId xmlns:a16="http://schemas.microsoft.com/office/drawing/2014/main" val="1674170851"/>
                    </a:ext>
                  </a:extLst>
                </a:gridCol>
                <a:gridCol w="5430152">
                  <a:extLst>
                    <a:ext uri="{9D8B030D-6E8A-4147-A177-3AD203B41FA5}">
                      <a16:colId xmlns:a16="http://schemas.microsoft.com/office/drawing/2014/main" val="3552755860"/>
                    </a:ext>
                  </a:extLst>
                </a:gridCol>
              </a:tblGrid>
              <a:tr h="1344501">
                <a:tc>
                  <a:txBody>
                    <a:bodyPr/>
                    <a:lstStyle/>
                    <a:p>
                      <a:pPr>
                        <a:spcAft>
                          <a:spcPts val="0"/>
                        </a:spcAft>
                      </a:pPr>
                      <a:r>
                        <a:rPr lang="en-US" sz="1500" kern="1200">
                          <a:effectLst/>
                        </a:rPr>
                        <a:t>The love of Christ impels us</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A source of witness</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A call to action</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Experiencing the love of Christ in all structures, processes, programs, relationships and actions</a:t>
                      </a:r>
                      <a:endParaRPr lang="en-AU" sz="1000" dirty="0">
                        <a:effectLst/>
                      </a:endParaRPr>
                    </a:p>
                    <a:p>
                      <a:pPr marL="457200">
                        <a:spcAft>
                          <a:spcPts val="0"/>
                        </a:spcAft>
                      </a:pPr>
                      <a:r>
                        <a:rPr lang="en-US" sz="1300" kern="1200" dirty="0">
                          <a:effectLst/>
                        </a:rPr>
                        <a:t> </a:t>
                      </a:r>
                      <a:endParaRPr lang="en-AU" sz="1000" dirty="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2306578642"/>
                  </a:ext>
                </a:extLst>
              </a:tr>
              <a:tr h="1080008">
                <a:tc>
                  <a:txBody>
                    <a:bodyPr/>
                    <a:lstStyle/>
                    <a:p>
                      <a:pPr>
                        <a:spcAft>
                          <a:spcPts val="0"/>
                        </a:spcAft>
                      </a:pPr>
                      <a:r>
                        <a:rPr lang="en-US" sz="1500" kern="1200">
                          <a:effectLst/>
                        </a:rPr>
                        <a:t>Preferential option for the poor</a:t>
                      </a:r>
                      <a:endParaRPr lang="en-AU" sz="900">
                        <a:effectLst/>
                      </a:endParaRPr>
                    </a:p>
                    <a:p>
                      <a:pPr>
                        <a:spcAft>
                          <a:spcPts val="0"/>
                        </a:spcAft>
                      </a:pPr>
                      <a:r>
                        <a:rPr lang="en-US" sz="1300" kern="1200">
                          <a:effectLst/>
                        </a:rPr>
                        <a:t>Social action and justice</a:t>
                      </a:r>
                      <a:endParaRPr lang="en-AU" sz="900">
                        <a:effectLst/>
                      </a:endParaRPr>
                    </a:p>
                    <a:p>
                      <a:pPr>
                        <a:spcAft>
                          <a:spcPts val="0"/>
                        </a:spcAft>
                      </a:pPr>
                      <a:r>
                        <a:rPr lang="en-US" sz="1500" kern="1200">
                          <a:effectLst/>
                        </a:rPr>
                        <a:t> </a:t>
                      </a:r>
                      <a:endParaRPr lang="en-AU" sz="900">
                        <a:effectLst/>
                        <a:latin typeface="Calibri" panose="020F0502020204030204" pitchFamily="34" charset="0"/>
                        <a:ea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Preferential option for the poor and vulnerable</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Rigorous and vigorous advocacy for justice</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Promoting opportunities for hope</a:t>
                      </a:r>
                      <a:endParaRPr lang="en-AU" sz="1000">
                        <a:effectLst/>
                      </a:endParaRPr>
                    </a:p>
                    <a:p>
                      <a:pPr marL="45720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2461430894"/>
                  </a:ext>
                </a:extLst>
              </a:tr>
              <a:tr h="1029663">
                <a:tc>
                  <a:txBody>
                    <a:bodyPr/>
                    <a:lstStyle/>
                    <a:p>
                      <a:pPr>
                        <a:spcAft>
                          <a:spcPts val="0"/>
                        </a:spcAft>
                      </a:pPr>
                      <a:r>
                        <a:rPr lang="en-US" sz="1500" kern="1200">
                          <a:effectLst/>
                        </a:rPr>
                        <a:t>Trust in Divine Providence</a:t>
                      </a:r>
                      <a:endParaRPr lang="en-AU" sz="900">
                        <a:effectLst/>
                      </a:endParaRPr>
                    </a:p>
                    <a:p>
                      <a:pPr>
                        <a:spcAft>
                          <a:spcPts val="0"/>
                        </a:spcAft>
                      </a:pPr>
                      <a:r>
                        <a:rPr lang="en-US" sz="1300" kern="1200">
                          <a:effectLst/>
                        </a:rPr>
                        <a:t>A spirituality of possibility</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Deep personal faith and a spirituality of action</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The immanence of God in our mission</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The presence of the Divine in each and all</a:t>
                      </a:r>
                      <a:endParaRPr lang="en-AU" sz="100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839672932"/>
                  </a:ext>
                </a:extLst>
              </a:tr>
              <a:tr h="1029663">
                <a:tc>
                  <a:txBody>
                    <a:bodyPr/>
                    <a:lstStyle/>
                    <a:p>
                      <a:pPr>
                        <a:spcAft>
                          <a:spcPts val="0"/>
                        </a:spcAft>
                      </a:pPr>
                      <a:r>
                        <a:rPr lang="en-US" sz="1500" kern="1200">
                          <a:effectLst/>
                        </a:rPr>
                        <a:t>Contemplatives in action</a:t>
                      </a:r>
                      <a:endParaRPr lang="en-AU" sz="900">
                        <a:effectLst/>
                      </a:endParaRPr>
                    </a:p>
                    <a:p>
                      <a:pPr>
                        <a:spcAft>
                          <a:spcPts val="0"/>
                        </a:spcAft>
                      </a:pPr>
                      <a:r>
                        <a:rPr lang="en-US" sz="1300" kern="1200">
                          <a:effectLst/>
                        </a:rPr>
                        <a:t>Learning and teaching</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Ignatian reflection and discernment</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Relationship between individual God and the world</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Contemplation and discernment leading to transformation</a:t>
                      </a:r>
                      <a:endParaRPr lang="en-AU" sz="100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1203823481"/>
                  </a:ext>
                </a:extLst>
              </a:tr>
              <a:tr h="1344501">
                <a:tc>
                  <a:txBody>
                    <a:bodyPr/>
                    <a:lstStyle/>
                    <a:p>
                      <a:pPr>
                        <a:spcAft>
                          <a:spcPts val="0"/>
                        </a:spcAft>
                      </a:pPr>
                      <a:r>
                        <a:rPr lang="en-US" sz="1500" kern="1200">
                          <a:effectLst/>
                        </a:rPr>
                        <a:t>Called to be extensively useful</a:t>
                      </a:r>
                      <a:endParaRPr lang="en-AU" sz="900">
                        <a:effectLst/>
                      </a:endParaRPr>
                    </a:p>
                    <a:p>
                      <a:pPr>
                        <a:spcAft>
                          <a:spcPts val="0"/>
                        </a:spcAft>
                      </a:pPr>
                      <a:r>
                        <a:rPr lang="en-US" sz="1300" kern="1200">
                          <a:effectLst/>
                        </a:rPr>
                        <a:t>Achievement and excellence</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Educational outcomes that deliver high achievement</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Responsibility to contribute to the common good</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Commitment to service and social and cultural innovation for justice</a:t>
                      </a:r>
                      <a:endParaRPr lang="en-AU" sz="1000">
                        <a:effectLst/>
                      </a:endParaRPr>
                    </a:p>
                    <a:p>
                      <a:pPr marL="45720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2353545132"/>
                  </a:ext>
                </a:extLst>
              </a:tr>
              <a:tr h="1029663">
                <a:tc>
                  <a:txBody>
                    <a:bodyPr/>
                    <a:lstStyle/>
                    <a:p>
                      <a:pPr>
                        <a:spcAft>
                          <a:spcPts val="0"/>
                        </a:spcAft>
                      </a:pPr>
                      <a:r>
                        <a:rPr lang="en-US" sz="1500" kern="1200">
                          <a:effectLst/>
                        </a:rPr>
                        <a:t>Going to the margins</a:t>
                      </a:r>
                      <a:endParaRPr lang="en-AU" sz="900">
                        <a:effectLst/>
                      </a:endParaRPr>
                    </a:p>
                    <a:p>
                      <a:pPr>
                        <a:spcAft>
                          <a:spcPts val="0"/>
                        </a:spcAft>
                      </a:pPr>
                      <a:r>
                        <a:rPr lang="en-US" sz="1300" kern="1200">
                          <a:effectLst/>
                        </a:rPr>
                        <a:t>Forward thinking and innovation</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Cultures of restlessness</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Moving to need</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Creativity and imagination</a:t>
                      </a:r>
                      <a:endParaRPr lang="en-AU"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6217996"/>
                  </a:ext>
                </a:extLst>
              </a:tr>
            </a:tbl>
          </a:graphicData>
        </a:graphic>
      </p:graphicFrame>
    </p:spTree>
    <p:extLst>
      <p:ext uri="{BB962C8B-B14F-4D97-AF65-F5344CB8AC3E}">
        <p14:creationId xmlns:p14="http://schemas.microsoft.com/office/powerpoint/2010/main" val="331011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812" y="332657"/>
            <a:ext cx="7772400" cy="886544"/>
          </a:xfrm>
        </p:spPr>
        <p:txBody>
          <a:bodyPr>
            <a:normAutofit/>
          </a:bodyPr>
          <a:lstStyle/>
          <a:p>
            <a:r>
              <a:rPr lang="en-AU" sz="4000" i="1" dirty="0"/>
              <a:t>By this everyone will know…</a:t>
            </a:r>
          </a:p>
        </p:txBody>
      </p:sp>
      <p:sp>
        <p:nvSpPr>
          <p:cNvPr id="3" name="Subtitle 2"/>
          <p:cNvSpPr>
            <a:spLocks noGrp="1"/>
          </p:cNvSpPr>
          <p:nvPr>
            <p:ph type="subTitle" idx="1"/>
          </p:nvPr>
        </p:nvSpPr>
        <p:spPr>
          <a:xfrm>
            <a:off x="827584" y="2492896"/>
            <a:ext cx="7344816" cy="3145904"/>
          </a:xfrm>
        </p:spPr>
        <p:txBody>
          <a:bodyPr/>
          <a:lstStyle/>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pic>
        <p:nvPicPr>
          <p:cNvPr id="5" name="Picture 4">
            <a:extLst>
              <a:ext uri="{FF2B5EF4-FFF2-40B4-BE49-F238E27FC236}">
                <a16:creationId xmlns:a16="http://schemas.microsoft.com/office/drawing/2014/main" id="{F4D2B71B-4C9A-414F-94DC-988F690F2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273697"/>
            <a:ext cx="7344816" cy="4243536"/>
          </a:xfrm>
          <a:prstGeom prst="rect">
            <a:avLst/>
          </a:prstGeom>
        </p:spPr>
      </p:pic>
    </p:spTree>
    <p:extLst>
      <p:ext uri="{BB962C8B-B14F-4D97-AF65-F5344CB8AC3E}">
        <p14:creationId xmlns:p14="http://schemas.microsoft.com/office/powerpoint/2010/main" val="411737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9712" y="2245810"/>
            <a:ext cx="6330855" cy="1355750"/>
          </a:xfrm>
        </p:spPr>
        <p:txBody>
          <a:bodyPr>
            <a:normAutofit/>
          </a:bodyPr>
          <a:lstStyle/>
          <a:p>
            <a:pPr algn="l">
              <a:lnSpc>
                <a:spcPct val="90000"/>
              </a:lnSpc>
            </a:pPr>
            <a:r>
              <a:rPr lang="en-AU" sz="3200" i="1" dirty="0"/>
              <a:t>‘ By this everyone will know…’</a:t>
            </a:r>
            <a:endParaRPr lang="en-AU" sz="3200" dirty="0"/>
          </a:p>
        </p:txBody>
      </p:sp>
      <p:sp>
        <p:nvSpPr>
          <p:cNvPr id="3" name="Subtitle 2"/>
          <p:cNvSpPr>
            <a:spLocks noGrp="1"/>
          </p:cNvSpPr>
          <p:nvPr>
            <p:ph type="subTitle" idx="1"/>
          </p:nvPr>
        </p:nvSpPr>
        <p:spPr>
          <a:xfrm>
            <a:off x="1289712" y="3608517"/>
            <a:ext cx="6330855" cy="620400"/>
          </a:xfrm>
        </p:spPr>
        <p:txBody>
          <a:bodyPr>
            <a:normAutofit/>
          </a:bodyPr>
          <a:lstStyle/>
          <a:p>
            <a:pPr algn="l"/>
            <a:r>
              <a:rPr lang="en-AU" sz="1700" dirty="0"/>
              <a:t>How do we</a:t>
            </a:r>
            <a:r>
              <a:rPr lang="en-AU" sz="1700" i="1" dirty="0"/>
              <a:t> </a:t>
            </a:r>
            <a:r>
              <a:rPr lang="en-AU" sz="1700" dirty="0"/>
              <a:t>define and understand ourselves?</a:t>
            </a:r>
          </a:p>
          <a:p>
            <a:pPr algn="l"/>
            <a:endParaRPr lang="en-AU" sz="1700" dirty="0"/>
          </a:p>
        </p:txBody>
      </p:sp>
      <p:pic>
        <p:nvPicPr>
          <p:cNvPr id="13" name="Picture 12" descr="MAM_wave_1_PMS267_rgb.jpg">
            <a:extLst>
              <a:ext uri="{FF2B5EF4-FFF2-40B4-BE49-F238E27FC236}">
                <a16:creationId xmlns:a16="http://schemas.microsoft.com/office/drawing/2014/main" id="{948F3CF0-7947-445B-887A-DFF11B181560}"/>
              </a:ext>
            </a:extLst>
          </p:cNvPr>
          <p:cNvPicPr>
            <a:picLocks noChangeAspect="1"/>
          </p:cNvPicPr>
          <p:nvPr/>
        </p:nvPicPr>
        <p:blipFill rotWithShape="1">
          <a:blip r:embed="rId3" cstate="print"/>
          <a:srcRect l="44084" r="23057" b="-1"/>
          <a:stretch/>
        </p:blipFill>
        <p:spPr>
          <a:xfrm>
            <a:off x="2736990" y="3"/>
            <a:ext cx="3457020" cy="2130473"/>
          </a:xfrm>
          <a:custGeom>
            <a:avLst/>
            <a:gdLst>
              <a:gd name="connsiteX0" fmla="*/ 986689 w 4609359"/>
              <a:gd name="connsiteY0" fmla="*/ 0 h 2130473"/>
              <a:gd name="connsiteX1" fmla="*/ 4609359 w 4609359"/>
              <a:gd name="connsiteY1" fmla="*/ 0 h 2130473"/>
              <a:gd name="connsiteX2" fmla="*/ 3622670 w 4609359"/>
              <a:gd name="connsiteY2" fmla="*/ 2130473 h 2130473"/>
              <a:gd name="connsiteX3" fmla="*/ 0 w 4609359"/>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4609359" h="2130473">
                <a:moveTo>
                  <a:pt x="986689" y="0"/>
                </a:moveTo>
                <a:lnTo>
                  <a:pt x="4609359" y="0"/>
                </a:lnTo>
                <a:lnTo>
                  <a:pt x="3622670" y="2130473"/>
                </a:lnTo>
                <a:lnTo>
                  <a:pt x="0" y="2130473"/>
                </a:lnTo>
                <a:close/>
              </a:path>
            </a:pathLst>
          </a:custGeom>
        </p:spPr>
      </p:pic>
      <p:pic>
        <p:nvPicPr>
          <p:cNvPr id="10" name="Picture 9" descr="A large stone building&#10;&#10;Description automatically generated">
            <a:extLst>
              <a:ext uri="{FF2B5EF4-FFF2-40B4-BE49-F238E27FC236}">
                <a16:creationId xmlns:a16="http://schemas.microsoft.com/office/drawing/2014/main" id="{9E074A82-4CD8-45A4-936A-F4D83B1D32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05" r="2" b="2"/>
          <a:stretch/>
        </p:blipFill>
        <p:spPr>
          <a:xfrm>
            <a:off x="20" y="-6954"/>
            <a:ext cx="3356335"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4" name="Picture 3" descr="MAM_wave_1_PMS267_rgb.jpg"/>
          <p:cNvPicPr>
            <a:picLocks noChangeAspect="1"/>
          </p:cNvPicPr>
          <p:nvPr/>
        </p:nvPicPr>
        <p:blipFill rotWithShape="1">
          <a:blip r:embed="rId3" cstate="print"/>
          <a:srcRect l="43547" r="22515" b="-1"/>
          <a:stretch/>
        </p:blipFill>
        <p:spPr>
          <a:xfrm>
            <a:off x="5573505" y="1"/>
            <a:ext cx="3570495" cy="2130473"/>
          </a:xfrm>
          <a:custGeom>
            <a:avLst/>
            <a:gdLst>
              <a:gd name="connsiteX0" fmla="*/ 986689 w 4760659"/>
              <a:gd name="connsiteY0" fmla="*/ 0 h 2130473"/>
              <a:gd name="connsiteX1" fmla="*/ 4760659 w 4760659"/>
              <a:gd name="connsiteY1" fmla="*/ 0 h 2130473"/>
              <a:gd name="connsiteX2" fmla="*/ 4760659 w 4760659"/>
              <a:gd name="connsiteY2" fmla="*/ 2130473 h 2130473"/>
              <a:gd name="connsiteX3" fmla="*/ 0 w 4760659"/>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4760659" h="2130473">
                <a:moveTo>
                  <a:pt x="986689" y="0"/>
                </a:moveTo>
                <a:lnTo>
                  <a:pt x="4760659" y="0"/>
                </a:lnTo>
                <a:lnTo>
                  <a:pt x="4760659" y="2130473"/>
                </a:lnTo>
                <a:lnTo>
                  <a:pt x="0" y="2130473"/>
                </a:lnTo>
                <a:close/>
              </a:path>
            </a:pathLst>
          </a:custGeom>
        </p:spPr>
      </p:pic>
      <p:pic>
        <p:nvPicPr>
          <p:cNvPr id="6" name="Picture 5" descr="A house with trees in the background&#10;&#10;Description automatically generated">
            <a:extLst>
              <a:ext uri="{FF2B5EF4-FFF2-40B4-BE49-F238E27FC236}">
                <a16:creationId xmlns:a16="http://schemas.microsoft.com/office/drawing/2014/main" id="{29F2BB18-81CD-47EB-95F7-C08FA1324C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32" r="1" b="1"/>
          <a:stretch/>
        </p:blipFill>
        <p:spPr>
          <a:xfrm>
            <a:off x="5787645" y="4683319"/>
            <a:ext cx="3356355" cy="2174680"/>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8" name="Picture 7" descr="A statue of a person&#10;&#10;Description automatically generated">
            <a:extLst>
              <a:ext uri="{FF2B5EF4-FFF2-40B4-BE49-F238E27FC236}">
                <a16:creationId xmlns:a16="http://schemas.microsoft.com/office/drawing/2014/main" id="{A2AF870D-1DE0-45F0-BF85-32C3A77B95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 b="3953"/>
          <a:stretch/>
        </p:blipFill>
        <p:spPr>
          <a:xfrm>
            <a:off x="3029802" y="4682838"/>
            <a:ext cx="3392730" cy="2175160"/>
          </a:xfrm>
          <a:custGeom>
            <a:avLst/>
            <a:gdLst>
              <a:gd name="connsiteX0" fmla="*/ 0 w 4523640"/>
              <a:gd name="connsiteY0" fmla="*/ 0 h 2175160"/>
              <a:gd name="connsiteX1" fmla="*/ 4523640 w 4523640"/>
              <a:gd name="connsiteY1" fmla="*/ 0 h 2175160"/>
              <a:gd name="connsiteX2" fmla="*/ 3516256 w 4523640"/>
              <a:gd name="connsiteY2" fmla="*/ 2175160 h 2175160"/>
              <a:gd name="connsiteX3" fmla="*/ 0 w 4523640"/>
              <a:gd name="connsiteY3" fmla="*/ 2175160 h 2175160"/>
              <a:gd name="connsiteX4" fmla="*/ 0 w 4523640"/>
              <a:gd name="connsiteY4" fmla="*/ 2174920 h 2175160"/>
              <a:gd name="connsiteX5" fmla="*/ 14159 w 4523640"/>
              <a:gd name="connsiteY5" fmla="*/ 2174920 h 2175160"/>
              <a:gd name="connsiteX6" fmla="*/ 1021100 w 4523640"/>
              <a:gd name="connsiteY6" fmla="*/ 718 h 2175160"/>
              <a:gd name="connsiteX7" fmla="*/ 0 w 4523640"/>
              <a:gd name="connsiteY7" fmla="*/ 718 h 217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640" h="2175160">
                <a:moveTo>
                  <a:pt x="0" y="0"/>
                </a:moveTo>
                <a:lnTo>
                  <a:pt x="4523640" y="0"/>
                </a:lnTo>
                <a:lnTo>
                  <a:pt x="3516256" y="2175160"/>
                </a:lnTo>
                <a:lnTo>
                  <a:pt x="0" y="2175160"/>
                </a:lnTo>
                <a:lnTo>
                  <a:pt x="0" y="2174920"/>
                </a:lnTo>
                <a:lnTo>
                  <a:pt x="14159" y="2174920"/>
                </a:lnTo>
                <a:lnTo>
                  <a:pt x="1021100" y="718"/>
                </a:lnTo>
                <a:lnTo>
                  <a:pt x="0" y="718"/>
                </a:lnTo>
                <a:close/>
              </a:path>
            </a:pathLst>
          </a:custGeom>
        </p:spPr>
      </p:pic>
      <p:pic>
        <p:nvPicPr>
          <p:cNvPr id="14" name="Picture 13" descr="MAM_wave_1_PMS267_rgb.jpg">
            <a:extLst>
              <a:ext uri="{FF2B5EF4-FFF2-40B4-BE49-F238E27FC236}">
                <a16:creationId xmlns:a16="http://schemas.microsoft.com/office/drawing/2014/main" id="{B6DAC2F3-741A-4719-9CDB-EAF141130D61}"/>
              </a:ext>
            </a:extLst>
          </p:cNvPr>
          <p:cNvPicPr>
            <a:picLocks noChangeAspect="1"/>
          </p:cNvPicPr>
          <p:nvPr/>
        </p:nvPicPr>
        <p:blipFill rotWithShape="1">
          <a:blip r:embed="rId3" cstate="print"/>
          <a:srcRect l="43378" r="22348" b="1"/>
          <a:stretch/>
        </p:blipFill>
        <p:spPr>
          <a:xfrm>
            <a:off x="-1" y="4689793"/>
            <a:ext cx="3681617" cy="2175160"/>
          </a:xfrm>
          <a:custGeom>
            <a:avLst/>
            <a:gdLst>
              <a:gd name="connsiteX0" fmla="*/ 0 w 4908824"/>
              <a:gd name="connsiteY0" fmla="*/ 0 h 2175160"/>
              <a:gd name="connsiteX1" fmla="*/ 4908824 w 4908824"/>
              <a:gd name="connsiteY1" fmla="*/ 0 h 2175160"/>
              <a:gd name="connsiteX2" fmla="*/ 3901440 w 4908824"/>
              <a:gd name="connsiteY2" fmla="*/ 2175160 h 2175160"/>
              <a:gd name="connsiteX3" fmla="*/ 0 w 4908824"/>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4908824" h="2175160">
                <a:moveTo>
                  <a:pt x="0" y="0"/>
                </a:moveTo>
                <a:lnTo>
                  <a:pt x="4908824" y="0"/>
                </a:lnTo>
                <a:lnTo>
                  <a:pt x="3901440" y="2175160"/>
                </a:lnTo>
                <a:lnTo>
                  <a:pt x="0" y="2175160"/>
                </a:lnTo>
                <a:close/>
              </a:path>
            </a:pathLst>
          </a:custGeom>
        </p:spPr>
      </p:pic>
    </p:spTree>
    <p:extLst>
      <p:ext uri="{BB962C8B-B14F-4D97-AF65-F5344CB8AC3E}">
        <p14:creationId xmlns:p14="http://schemas.microsoft.com/office/powerpoint/2010/main" val="173434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M_wave_1_PMS267_rgb.jpg"/>
          <p:cNvPicPr>
            <a:picLocks noChangeAspect="1"/>
          </p:cNvPicPr>
          <p:nvPr/>
        </p:nvPicPr>
        <p:blipFill rotWithShape="1">
          <a:blip r:embed="rId3" cstate="print"/>
          <a:srcRect l="39702" r="18670"/>
          <a:stretch/>
        </p:blipFill>
        <p:spPr>
          <a:xfrm>
            <a:off x="4444680" y="10"/>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7" name="Content Placeholder 4">
            <a:extLst>
              <a:ext uri="{FF2B5EF4-FFF2-40B4-BE49-F238E27FC236}">
                <a16:creationId xmlns:a16="http://schemas.microsoft.com/office/drawing/2014/main" id="{DAA8A9F7-A7DE-4D07-9CC6-57D2378425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5997" r="-1" b="6849"/>
          <a:stretch/>
        </p:blipFill>
        <p:spPr>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6" name="Picture 5">
            <a:extLst>
              <a:ext uri="{FF2B5EF4-FFF2-40B4-BE49-F238E27FC236}">
                <a16:creationId xmlns:a16="http://schemas.microsoft.com/office/drawing/2014/main" id="{726AD8CF-7F37-4A70-8E4C-27FFF26B61D5}"/>
              </a:ext>
            </a:extLst>
          </p:cNvPr>
          <p:cNvPicPr>
            <a:picLocks noChangeAspect="1"/>
          </p:cNvPicPr>
          <p:nvPr/>
        </p:nvPicPr>
        <p:blipFill rotWithShape="1">
          <a:blip r:embed="rId5">
            <a:extLst>
              <a:ext uri="{28A0092B-C50C-407E-A947-70E740481C1C}">
                <a14:useLocalDpi xmlns:a14="http://schemas.microsoft.com/office/drawing/2010/main" val="0"/>
              </a:ext>
            </a:extLst>
          </a:blip>
          <a:srcRect l="11279" r="4" b="4"/>
          <a:stretch/>
        </p:blipFill>
        <p:spPr>
          <a:xfrm>
            <a:off x="6035713"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7"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28650" y="365125"/>
            <a:ext cx="3816030" cy="1325563"/>
          </a:xfrm>
        </p:spPr>
        <p:txBody>
          <a:bodyPr vert="horz" lIns="91440" tIns="45720" rIns="91440" bIns="45720" rtlCol="0" anchor="ctr">
            <a:normAutofit/>
          </a:bodyPr>
          <a:lstStyle/>
          <a:p>
            <a:pPr algn="l">
              <a:lnSpc>
                <a:spcPct val="90000"/>
              </a:lnSpc>
            </a:pPr>
            <a:r>
              <a:rPr lang="en-US" sz="3500" kern="1200">
                <a:solidFill>
                  <a:srgbClr val="000000"/>
                </a:solidFill>
                <a:latin typeface="+mj-lt"/>
                <a:ea typeface="+mj-ea"/>
                <a:cs typeface="+mj-cs"/>
              </a:rPr>
              <a:t>The Love of Christ Impels Us</a:t>
            </a:r>
          </a:p>
        </p:txBody>
      </p:sp>
      <p:sp>
        <p:nvSpPr>
          <p:cNvPr id="3" name="Subtitle 2"/>
          <p:cNvSpPr>
            <a:spLocks noGrp="1"/>
          </p:cNvSpPr>
          <p:nvPr>
            <p:ph type="subTitle" idx="1"/>
          </p:nvPr>
        </p:nvSpPr>
        <p:spPr>
          <a:xfrm>
            <a:off x="628650" y="2021249"/>
            <a:ext cx="4280673" cy="4155713"/>
          </a:xfrm>
        </p:spPr>
        <p:txBody>
          <a:bodyPr vert="horz" lIns="91440" tIns="45720" rIns="91440" bIns="45720" rtlCol="0">
            <a:normAutofit/>
          </a:bodyPr>
          <a:lstStyle/>
          <a:p>
            <a:pPr indent="-228600" algn="l">
              <a:lnSpc>
                <a:spcPct val="90000"/>
              </a:lnSpc>
              <a:buFont typeface="Arial" panose="020B0604020202020204" pitchFamily="34" charset="0"/>
              <a:buChar char="•"/>
            </a:pPr>
            <a:r>
              <a:rPr lang="en-US" sz="1700" dirty="0">
                <a:solidFill>
                  <a:srgbClr val="000000"/>
                </a:solidFill>
              </a:rPr>
              <a:t>This is the overarching indicator.</a:t>
            </a:r>
          </a:p>
          <a:p>
            <a:pPr indent="-228600" algn="l">
              <a:lnSpc>
                <a:spcPct val="90000"/>
              </a:lnSpc>
              <a:buFont typeface="Arial" panose="020B0604020202020204" pitchFamily="34" charset="0"/>
              <a:buChar char="•"/>
            </a:pPr>
            <a:endParaRPr lang="en-US" sz="1700" dirty="0">
              <a:solidFill>
                <a:srgbClr val="000000"/>
              </a:solidFill>
            </a:endParaRPr>
          </a:p>
          <a:p>
            <a:pPr indent="-228600" algn="l">
              <a:lnSpc>
                <a:spcPct val="90000"/>
              </a:lnSpc>
              <a:buFont typeface="Arial" panose="020B0604020202020204" pitchFamily="34" charset="0"/>
              <a:buChar char="•"/>
            </a:pPr>
            <a:r>
              <a:rPr lang="en-US" sz="1700" dirty="0">
                <a:solidFill>
                  <a:srgbClr val="000000"/>
                </a:solidFill>
              </a:rPr>
              <a:t>As you sit with what ‘ the Love of Christ Impels us’ you are invited to think about Mary Aikenhead, the Sisters of Charity, St Columba's College and the shared heritage and gifts of Mary Aikenhead Ministries. </a:t>
            </a:r>
          </a:p>
          <a:p>
            <a:pPr indent="-228600" algn="l">
              <a:lnSpc>
                <a:spcPct val="90000"/>
              </a:lnSpc>
              <a:buFont typeface="Arial" panose="020B0604020202020204" pitchFamily="34" charset="0"/>
              <a:buChar char="•"/>
            </a:pPr>
            <a:endParaRPr lang="en-US" sz="1700" dirty="0">
              <a:solidFill>
                <a:srgbClr val="000000"/>
              </a:solidFill>
            </a:endParaRPr>
          </a:p>
          <a:p>
            <a:pPr indent="-228600" algn="l">
              <a:lnSpc>
                <a:spcPct val="90000"/>
              </a:lnSpc>
              <a:buFont typeface="Arial" panose="020B0604020202020204" pitchFamily="34" charset="0"/>
              <a:buChar char="•"/>
            </a:pPr>
            <a:r>
              <a:rPr lang="en-US" sz="1700" dirty="0">
                <a:solidFill>
                  <a:srgbClr val="000000"/>
                </a:solidFill>
              </a:rPr>
              <a:t>How will you, as SCC Staff Member endorse and promote the spirit of this indicator at SCC? </a:t>
            </a:r>
          </a:p>
        </p:txBody>
      </p:sp>
    </p:spTree>
    <p:extLst>
      <p:ext uri="{BB962C8B-B14F-4D97-AF65-F5344CB8AC3E}">
        <p14:creationId xmlns:p14="http://schemas.microsoft.com/office/powerpoint/2010/main" val="135182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1224135"/>
          </a:xfrm>
        </p:spPr>
        <p:txBody>
          <a:bodyPr>
            <a:normAutofit/>
          </a:bodyPr>
          <a:lstStyle/>
          <a:p>
            <a:r>
              <a:rPr lang="en-AU" sz="2800" dirty="0"/>
              <a:t>Preferential option for the poor: </a:t>
            </a:r>
            <a:br>
              <a:rPr lang="en-AU" sz="2800" dirty="0"/>
            </a:br>
            <a:r>
              <a:rPr lang="en-AU" sz="2000" dirty="0"/>
              <a:t>social action and justice</a:t>
            </a:r>
          </a:p>
        </p:txBody>
      </p:sp>
      <p:sp>
        <p:nvSpPr>
          <p:cNvPr id="3" name="Subtitle 2"/>
          <p:cNvSpPr>
            <a:spLocks noGrp="1"/>
          </p:cNvSpPr>
          <p:nvPr>
            <p:ph type="subTitle" idx="1"/>
          </p:nvPr>
        </p:nvSpPr>
        <p:spPr>
          <a:xfrm>
            <a:off x="971600" y="2420888"/>
            <a:ext cx="7344816" cy="3217912"/>
          </a:xfrm>
        </p:spPr>
        <p:txBody>
          <a:bodyPr/>
          <a:lstStyle/>
          <a:p>
            <a:pPr algn="l"/>
            <a:r>
              <a:rPr lang="en-AU" sz="1800" dirty="0"/>
              <a:t>How do you understand this indicator?</a:t>
            </a:r>
          </a:p>
          <a:p>
            <a:pPr algn="l"/>
            <a:endParaRPr lang="en-AU" sz="1800" dirty="0"/>
          </a:p>
          <a:p>
            <a:pPr algn="l"/>
            <a:r>
              <a:rPr lang="en-AU" sz="1800" dirty="0"/>
              <a:t>What are the clarifying questions that will help promote and embed understanding and experience of this indicator at SCC? </a:t>
            </a:r>
          </a:p>
          <a:p>
            <a:pPr algn="l"/>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pic>
        <p:nvPicPr>
          <p:cNvPr id="6" name="Picture 5">
            <a:extLst>
              <a:ext uri="{FF2B5EF4-FFF2-40B4-BE49-F238E27FC236}">
                <a16:creationId xmlns:a16="http://schemas.microsoft.com/office/drawing/2014/main" id="{D6129E8F-BAA8-4C5F-B4CD-C4FB10112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4365104"/>
            <a:ext cx="5580112" cy="24928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85EE8C-4539-446E-8BDF-379CE29745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55" r="10224"/>
          <a:stretch/>
        </p:blipFill>
        <p:spPr>
          <a:xfrm>
            <a:off x="4638788" y="10"/>
            <a:ext cx="4498224"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4" name="Picture 3" descr="MAM_wave_1_PMS267_rgb.jpg"/>
          <p:cNvPicPr>
            <a:picLocks noChangeAspect="1"/>
          </p:cNvPicPr>
          <p:nvPr/>
        </p:nvPicPr>
        <p:blipFill rotWithShape="1">
          <a:blip r:embed="rId4" cstate="print"/>
          <a:srcRect l="50393" r="29362" b="1"/>
          <a:stretch/>
        </p:blipFill>
        <p:spPr>
          <a:xfrm>
            <a:off x="20" y="10"/>
            <a:ext cx="6856287"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13" name="Freeform: Shape 12">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4826087"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63548" y="2166721"/>
            <a:ext cx="2914649" cy="915035"/>
          </a:xfrm>
        </p:spPr>
        <p:txBody>
          <a:bodyPr vert="horz" lIns="91440" tIns="45720" rIns="91440" bIns="45720" rtlCol="0" anchor="ctr">
            <a:normAutofit/>
          </a:bodyPr>
          <a:lstStyle/>
          <a:p>
            <a:pPr algn="l">
              <a:lnSpc>
                <a:spcPct val="90000"/>
              </a:lnSpc>
            </a:pPr>
            <a:r>
              <a:rPr lang="en-US" sz="1900" kern="1200">
                <a:solidFill>
                  <a:schemeClr val="tx1"/>
                </a:solidFill>
                <a:latin typeface="+mj-lt"/>
                <a:ea typeface="+mj-ea"/>
                <a:cs typeface="+mj-cs"/>
              </a:rPr>
              <a:t>Trust in Divine Providence </a:t>
            </a:r>
            <a:br>
              <a:rPr lang="en-US" sz="1900" kern="1200">
                <a:solidFill>
                  <a:schemeClr val="tx1"/>
                </a:solidFill>
                <a:latin typeface="+mj-lt"/>
                <a:ea typeface="+mj-ea"/>
                <a:cs typeface="+mj-cs"/>
              </a:rPr>
            </a:br>
            <a:r>
              <a:rPr lang="en-US" sz="1900" i="1" kern="1200">
                <a:solidFill>
                  <a:schemeClr val="tx1"/>
                </a:solidFill>
                <a:latin typeface="+mj-lt"/>
                <a:ea typeface="+mj-ea"/>
                <a:cs typeface="+mj-cs"/>
              </a:rPr>
              <a:t>a spirituality of possibility</a:t>
            </a:r>
          </a:p>
        </p:txBody>
      </p:sp>
      <p:sp>
        <p:nvSpPr>
          <p:cNvPr id="3" name="Subtitle 2"/>
          <p:cNvSpPr>
            <a:spLocks noGrp="1"/>
          </p:cNvSpPr>
          <p:nvPr>
            <p:ph type="subTitle" idx="1"/>
          </p:nvPr>
        </p:nvSpPr>
        <p:spPr>
          <a:xfrm>
            <a:off x="463548" y="3081756"/>
            <a:ext cx="3465408" cy="1775994"/>
          </a:xfrm>
        </p:spPr>
        <p:txBody>
          <a:bodyPr vert="horz" lIns="91440" tIns="45720" rIns="91440" bIns="45720" rtlCol="0">
            <a:normAutofit/>
          </a:bodyPr>
          <a:lstStyle/>
          <a:p>
            <a:pPr indent="-228600" algn="l">
              <a:lnSpc>
                <a:spcPct val="90000"/>
              </a:lnSpc>
              <a:buFont typeface="Arial" panose="020B0604020202020204" pitchFamily="34" charset="0"/>
              <a:buChar char="•"/>
            </a:pPr>
            <a:r>
              <a:rPr lang="en-US" sz="1600" dirty="0">
                <a:solidFill>
                  <a:schemeClr val="tx1"/>
                </a:solidFill>
              </a:rPr>
              <a:t>How do you understand this indicator?</a:t>
            </a:r>
          </a:p>
          <a:p>
            <a:pPr indent="-228600" algn="l">
              <a:lnSpc>
                <a:spcPct val="90000"/>
              </a:lnSpc>
              <a:buFont typeface="Arial" panose="020B0604020202020204" pitchFamily="34" charset="0"/>
              <a:buChar char="•"/>
            </a:pPr>
            <a:endParaRPr lang="en-US" sz="1600" dirty="0">
              <a:solidFill>
                <a:schemeClr val="tx1"/>
              </a:solidFill>
            </a:endParaRPr>
          </a:p>
          <a:p>
            <a:pPr indent="-228600" algn="l">
              <a:lnSpc>
                <a:spcPct val="90000"/>
              </a:lnSpc>
              <a:buFont typeface="Arial" panose="020B0604020202020204" pitchFamily="34" charset="0"/>
              <a:buChar char="•"/>
            </a:pPr>
            <a:r>
              <a:rPr lang="en-US" sz="1600" dirty="0">
                <a:solidFill>
                  <a:schemeClr val="tx1"/>
                </a:solidFill>
              </a:rPr>
              <a:t>What are the clarifying questions that will help promote and embed understanding and experience of this indicator at SCC? </a:t>
            </a:r>
          </a:p>
          <a:p>
            <a:pPr indent="-228600" algn="l">
              <a:lnSpc>
                <a:spcPct val="90000"/>
              </a:lnSpc>
              <a:buFont typeface="Arial" panose="020B0604020202020204" pitchFamily="34" charset="0"/>
              <a:buChar char="•"/>
            </a:pPr>
            <a:endParaRPr lang="en-US" sz="1600" dirty="0">
              <a:solidFill>
                <a:schemeClr val="tx1"/>
              </a:solidFill>
            </a:endParaRPr>
          </a:p>
          <a:p>
            <a:pPr indent="-228600" algn="l">
              <a:lnSpc>
                <a:spcPct val="90000"/>
              </a:lnSpc>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134508291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766365" y="3812954"/>
            <a:ext cx="4848966" cy="1516014"/>
          </a:xfrm>
        </p:spPr>
        <p:txBody>
          <a:bodyPr>
            <a:normAutofit/>
          </a:bodyPr>
          <a:lstStyle/>
          <a:p>
            <a:pPr algn="l">
              <a:lnSpc>
                <a:spcPct val="90000"/>
              </a:lnSpc>
            </a:pPr>
            <a:r>
              <a:rPr lang="en-AU" sz="3300">
                <a:solidFill>
                  <a:srgbClr val="FFFFFF"/>
                </a:solidFill>
              </a:rPr>
              <a:t>Contemplatives in Action:</a:t>
            </a:r>
            <a:br>
              <a:rPr lang="en-AU" sz="3300">
                <a:solidFill>
                  <a:srgbClr val="FFFFFF"/>
                </a:solidFill>
              </a:rPr>
            </a:br>
            <a:r>
              <a:rPr lang="en-AU" sz="3300" i="1">
                <a:solidFill>
                  <a:srgbClr val="FFFFFF"/>
                </a:solidFill>
              </a:rPr>
              <a:t>learning and teaching</a:t>
            </a:r>
          </a:p>
        </p:txBody>
      </p:sp>
      <p:sp>
        <p:nvSpPr>
          <p:cNvPr id="3" name="Subtitle 2"/>
          <p:cNvSpPr>
            <a:spLocks noGrp="1"/>
          </p:cNvSpPr>
          <p:nvPr>
            <p:ph type="subTitle" idx="1"/>
          </p:nvPr>
        </p:nvSpPr>
        <p:spPr>
          <a:xfrm>
            <a:off x="3766365" y="5550568"/>
            <a:ext cx="4848965" cy="602551"/>
          </a:xfrm>
        </p:spPr>
        <p:txBody>
          <a:bodyPr>
            <a:normAutofit/>
          </a:bodyPr>
          <a:lstStyle/>
          <a:p>
            <a:pPr algn="l">
              <a:lnSpc>
                <a:spcPct val="90000"/>
              </a:lnSpc>
            </a:pPr>
            <a:r>
              <a:rPr lang="en-AU" sz="800" dirty="0">
                <a:solidFill>
                  <a:srgbClr val="E7E6E6"/>
                </a:solidFill>
              </a:rPr>
              <a:t>How do you understand this indicator?</a:t>
            </a:r>
          </a:p>
          <a:p>
            <a:pPr algn="l">
              <a:lnSpc>
                <a:spcPct val="90000"/>
              </a:lnSpc>
            </a:pPr>
            <a:endParaRPr lang="en-AU" sz="800" dirty="0">
              <a:solidFill>
                <a:srgbClr val="E7E6E6"/>
              </a:solidFill>
            </a:endParaRPr>
          </a:p>
          <a:p>
            <a:pPr algn="l">
              <a:lnSpc>
                <a:spcPct val="90000"/>
              </a:lnSpc>
            </a:pPr>
            <a:r>
              <a:rPr lang="en-AU" sz="800" dirty="0">
                <a:solidFill>
                  <a:srgbClr val="E7E6E6"/>
                </a:solidFill>
              </a:rPr>
              <a:t>What are the clarifying questions that will help promote and embed understanding and experience of this indicator at SCC ? </a:t>
            </a:r>
          </a:p>
          <a:p>
            <a:pPr algn="l">
              <a:lnSpc>
                <a:spcPct val="90000"/>
              </a:lnSpc>
            </a:pPr>
            <a:endParaRPr lang="en-AU" sz="800" dirty="0">
              <a:solidFill>
                <a:srgbClr val="E7E6E6"/>
              </a:solidFill>
            </a:endParaRPr>
          </a:p>
          <a:p>
            <a:pPr algn="l">
              <a:lnSpc>
                <a:spcPct val="90000"/>
              </a:lnSpc>
            </a:pPr>
            <a:endParaRPr lang="en-AU" sz="800" dirty="0">
              <a:solidFill>
                <a:srgbClr val="E7E6E6"/>
              </a:solidFill>
            </a:endParaRPr>
          </a:p>
          <a:p>
            <a:pPr algn="l">
              <a:lnSpc>
                <a:spcPct val="90000"/>
              </a:lnSpc>
            </a:pPr>
            <a:endParaRPr lang="en-AU" sz="800" dirty="0">
              <a:solidFill>
                <a:srgbClr val="E7E6E6"/>
              </a:solidFill>
            </a:endParaRPr>
          </a:p>
        </p:txBody>
      </p:sp>
      <p:pic>
        <p:nvPicPr>
          <p:cNvPr id="7" name="Picture 6">
            <a:extLst>
              <a:ext uri="{FF2B5EF4-FFF2-40B4-BE49-F238E27FC236}">
                <a16:creationId xmlns:a16="http://schemas.microsoft.com/office/drawing/2014/main" id="{A4AC261C-C381-49A1-ADE7-BEF464026B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27" r="3675" b="1"/>
          <a:stretch/>
        </p:blipFill>
        <p:spPr>
          <a:xfrm>
            <a:off x="238226" y="299363"/>
            <a:ext cx="3120339" cy="3049204"/>
          </a:xfrm>
          <a:prstGeom prst="rect">
            <a:avLst/>
          </a:prstGeom>
        </p:spPr>
      </p:pic>
      <p:pic>
        <p:nvPicPr>
          <p:cNvPr id="4" name="Picture 3" descr="MAM_wave_1_PMS267_rgb.jpg"/>
          <p:cNvPicPr>
            <a:picLocks noChangeAspect="1"/>
          </p:cNvPicPr>
          <p:nvPr/>
        </p:nvPicPr>
        <p:blipFill rotWithShape="1">
          <a:blip r:embed="rId4" cstate="print"/>
          <a:srcRect l="42297" r="21266"/>
          <a:stretch/>
        </p:blipFill>
        <p:spPr>
          <a:xfrm>
            <a:off x="3490722" y="299363"/>
            <a:ext cx="5412813" cy="3008188"/>
          </a:xfrm>
          <a:prstGeom prst="rect">
            <a:avLst/>
          </a:prstGeom>
        </p:spPr>
      </p:pic>
      <p:cxnSp>
        <p:nvCxnSpPr>
          <p:cNvPr id="14" name="Straight Connector 13">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D0C75D6-CF34-4690-AC60-C04E87EB7F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781" r="-4" b="12066"/>
          <a:stretch/>
        </p:blipFill>
        <p:spPr>
          <a:xfrm>
            <a:off x="238226" y="3509433"/>
            <a:ext cx="3120339" cy="3026833"/>
          </a:xfrm>
          <a:prstGeom prst="rect">
            <a:avLst/>
          </a:prstGeom>
        </p:spPr>
      </p:pic>
    </p:spTree>
    <p:extLst>
      <p:ext uri="{BB962C8B-B14F-4D97-AF65-F5344CB8AC3E}">
        <p14:creationId xmlns:p14="http://schemas.microsoft.com/office/powerpoint/2010/main" val="398485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720079"/>
          </a:xfrm>
        </p:spPr>
        <p:txBody>
          <a:bodyPr>
            <a:normAutofit fontScale="90000"/>
          </a:bodyPr>
          <a:lstStyle/>
          <a:p>
            <a:r>
              <a:rPr lang="en-AU" dirty="0"/>
              <a:t>Aims and Purpose: </a:t>
            </a:r>
          </a:p>
        </p:txBody>
      </p:sp>
      <p:sp>
        <p:nvSpPr>
          <p:cNvPr id="3" name="Subtitle 2"/>
          <p:cNvSpPr>
            <a:spLocks noGrp="1"/>
          </p:cNvSpPr>
          <p:nvPr>
            <p:ph type="subTitle" idx="1"/>
          </p:nvPr>
        </p:nvSpPr>
        <p:spPr>
          <a:xfrm>
            <a:off x="899592" y="1844824"/>
            <a:ext cx="7272808" cy="3370126"/>
          </a:xfrm>
        </p:spPr>
        <p:txBody>
          <a:bodyPr>
            <a:normAutofit fontScale="70000" lnSpcReduction="20000"/>
          </a:bodyPr>
          <a:lstStyle/>
          <a:p>
            <a:pPr marL="457200" indent="-457200" algn="l">
              <a:buFont typeface="Arial" panose="020B0604020202020204" pitchFamily="34" charset="0"/>
              <a:buChar char="•"/>
            </a:pPr>
            <a:r>
              <a:rPr lang="en-AU" dirty="0"/>
              <a:t>To provide a continuing space for formation in  Mary Aikenhead Ministries</a:t>
            </a:r>
          </a:p>
          <a:p>
            <a:pPr marL="457200" indent="-457200" algn="l">
              <a:buFont typeface="Arial" panose="020B0604020202020204" pitchFamily="34" charset="0"/>
              <a:buChar char="•"/>
            </a:pPr>
            <a:r>
              <a:rPr lang="en-AU" dirty="0"/>
              <a:t>Familiarity with MAEA resource: ‘ </a:t>
            </a:r>
            <a:r>
              <a:rPr lang="en-AU" b="1" i="1" dirty="0"/>
              <a:t>By this everyone will know…’</a:t>
            </a:r>
          </a:p>
          <a:p>
            <a:pPr marL="457200" indent="-457200" algn="l">
              <a:buFont typeface="Arial" panose="020B0604020202020204" pitchFamily="34" charset="0"/>
              <a:buChar char="•"/>
            </a:pPr>
            <a:r>
              <a:rPr lang="en-AU" dirty="0"/>
              <a:t>Place this resource in the context of prior knowledge and experience</a:t>
            </a:r>
          </a:p>
          <a:p>
            <a:pPr marL="457200" indent="-457200" algn="l">
              <a:buFont typeface="Arial" panose="020B0604020202020204" pitchFamily="34" charset="0"/>
              <a:buChar char="•"/>
            </a:pPr>
            <a:r>
              <a:rPr lang="en-AU" dirty="0"/>
              <a:t>To provide a space to place SCC and self in the story, by  engagement with this document</a:t>
            </a:r>
          </a:p>
          <a:p>
            <a:pPr marL="457200" indent="-457200" algn="l">
              <a:buFont typeface="Arial" panose="020B0604020202020204" pitchFamily="34" charset="0"/>
              <a:buChar char="•"/>
            </a:pPr>
            <a:r>
              <a:rPr lang="en-AU" dirty="0"/>
              <a:t>To provide a space to be affirmed and forward-looking</a:t>
            </a:r>
          </a:p>
          <a:p>
            <a:r>
              <a:rPr lang="en-AU" dirty="0"/>
              <a:t>  </a:t>
            </a:r>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45810"/>
            <a:ext cx="6858000" cy="1355750"/>
          </a:xfrm>
        </p:spPr>
        <p:txBody>
          <a:bodyPr>
            <a:normAutofit/>
          </a:bodyPr>
          <a:lstStyle/>
          <a:p>
            <a:pPr algn="l">
              <a:lnSpc>
                <a:spcPct val="90000"/>
              </a:lnSpc>
            </a:pPr>
            <a:r>
              <a:rPr lang="en-AU" sz="4000"/>
              <a:t>Called to be extensively useful:</a:t>
            </a:r>
            <a:br>
              <a:rPr lang="en-AU" sz="4000"/>
            </a:br>
            <a:r>
              <a:rPr lang="en-AU" sz="4000" i="1"/>
              <a:t>achievement and excellence</a:t>
            </a:r>
          </a:p>
        </p:txBody>
      </p:sp>
      <p:sp>
        <p:nvSpPr>
          <p:cNvPr id="3" name="Subtitle 2"/>
          <p:cNvSpPr>
            <a:spLocks noGrp="1"/>
          </p:cNvSpPr>
          <p:nvPr>
            <p:ph type="subTitle" idx="1"/>
          </p:nvPr>
        </p:nvSpPr>
        <p:spPr>
          <a:xfrm>
            <a:off x="1143000" y="3608516"/>
            <a:ext cx="6858000" cy="911117"/>
          </a:xfrm>
        </p:spPr>
        <p:txBody>
          <a:bodyPr>
            <a:normAutofit/>
          </a:bodyPr>
          <a:lstStyle/>
          <a:p>
            <a:pPr algn="l">
              <a:lnSpc>
                <a:spcPct val="90000"/>
              </a:lnSpc>
            </a:pPr>
            <a:r>
              <a:rPr lang="en-AU" sz="1300" dirty="0"/>
              <a:t>How do you understand this indicator?</a:t>
            </a:r>
          </a:p>
          <a:p>
            <a:pPr algn="l">
              <a:lnSpc>
                <a:spcPct val="90000"/>
              </a:lnSpc>
            </a:pPr>
            <a:endParaRPr lang="en-AU" sz="1300" dirty="0"/>
          </a:p>
          <a:p>
            <a:pPr algn="l">
              <a:lnSpc>
                <a:spcPct val="90000"/>
              </a:lnSpc>
            </a:pPr>
            <a:r>
              <a:rPr lang="en-AU" sz="1300" dirty="0"/>
              <a:t>What are the clarifying questions that will help promote and embed understanding and experience of this indicator at SCC? </a:t>
            </a:r>
          </a:p>
          <a:p>
            <a:pPr algn="l">
              <a:lnSpc>
                <a:spcPct val="90000"/>
              </a:lnSpc>
            </a:pPr>
            <a:endParaRPr lang="en-AU" sz="1300" dirty="0"/>
          </a:p>
        </p:txBody>
      </p:sp>
      <p:pic>
        <p:nvPicPr>
          <p:cNvPr id="4" name="Picture 3" descr="MAM_wave_1_PMS267_rgb.jpg"/>
          <p:cNvPicPr>
            <a:picLocks noChangeAspect="1"/>
          </p:cNvPicPr>
          <p:nvPr/>
        </p:nvPicPr>
        <p:blipFill rotWithShape="1">
          <a:blip r:embed="rId3" cstate="print"/>
          <a:srcRect l="30066" r="9035"/>
          <a:stretch/>
        </p:blipFill>
        <p:spPr>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pic>
        <p:nvPicPr>
          <p:cNvPr id="8" name="Picture 7">
            <a:extLst>
              <a:ext uri="{FF2B5EF4-FFF2-40B4-BE49-F238E27FC236}">
                <a16:creationId xmlns:a16="http://schemas.microsoft.com/office/drawing/2014/main" id="{AE4E419B-258C-4E64-93C7-A8351E467F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84" r="22945" b="-1"/>
          <a:stretch/>
        </p:blipFill>
        <p:spPr>
          <a:xfrm>
            <a:off x="20" y="-6956"/>
            <a:ext cx="3356335"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a:scene3d>
            <a:camera prst="orthographicFront"/>
            <a:lightRig rig="contrasting" dir="t">
              <a:rot lat="0" lon="0" rev="3000000"/>
            </a:lightRig>
          </a:scene3d>
          <a:sp3d contourW="7620">
            <a:bevelT w="95250" h="31750"/>
            <a:contourClr>
              <a:srgbClr val="333333"/>
            </a:contourClr>
          </a:sp3d>
        </p:spPr>
      </p:pic>
      <p:sp>
        <p:nvSpPr>
          <p:cNvPr id="24" name="Freeform 34">
            <a:extLst>
              <a:ext uri="{FF2B5EF4-FFF2-40B4-BE49-F238E27FC236}">
                <a16:creationId xmlns:a16="http://schemas.microsoft.com/office/drawing/2014/main" id="{1453C4A9-C0F7-4891-A7CA-C230D2F22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B1846986-D0D8-47E7-ABA1-3C06015B98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284" r="-2" b="-2"/>
          <a:stretch/>
        </p:blipFill>
        <p:spPr>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5664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45810"/>
            <a:ext cx="6858000" cy="1355750"/>
          </a:xfrm>
        </p:spPr>
        <p:txBody>
          <a:bodyPr>
            <a:normAutofit/>
          </a:bodyPr>
          <a:lstStyle/>
          <a:p>
            <a:pPr algn="l">
              <a:lnSpc>
                <a:spcPct val="90000"/>
              </a:lnSpc>
            </a:pPr>
            <a:r>
              <a:rPr lang="en-AU" sz="3600"/>
              <a:t>Going to the margins:</a:t>
            </a:r>
            <a:br>
              <a:rPr lang="en-AU" sz="3600"/>
            </a:br>
            <a:r>
              <a:rPr lang="en-AU" sz="3600"/>
              <a:t> </a:t>
            </a:r>
            <a:r>
              <a:rPr lang="en-AU" sz="3600" i="1"/>
              <a:t>forward thinking and innovation</a:t>
            </a:r>
          </a:p>
        </p:txBody>
      </p:sp>
      <p:sp>
        <p:nvSpPr>
          <p:cNvPr id="3" name="Subtitle 2"/>
          <p:cNvSpPr>
            <a:spLocks noGrp="1"/>
          </p:cNvSpPr>
          <p:nvPr>
            <p:ph type="subTitle" idx="1"/>
          </p:nvPr>
        </p:nvSpPr>
        <p:spPr>
          <a:xfrm>
            <a:off x="1143000" y="3608516"/>
            <a:ext cx="6858000" cy="911117"/>
          </a:xfrm>
        </p:spPr>
        <p:txBody>
          <a:bodyPr>
            <a:normAutofit/>
          </a:bodyPr>
          <a:lstStyle/>
          <a:p>
            <a:pPr algn="l">
              <a:lnSpc>
                <a:spcPct val="90000"/>
              </a:lnSpc>
            </a:pPr>
            <a:r>
              <a:rPr lang="en-AU" sz="1300" dirty="0"/>
              <a:t>How do you understand this indicator?</a:t>
            </a:r>
          </a:p>
          <a:p>
            <a:pPr algn="l">
              <a:lnSpc>
                <a:spcPct val="90000"/>
              </a:lnSpc>
            </a:pPr>
            <a:endParaRPr lang="en-AU" sz="1300" dirty="0"/>
          </a:p>
          <a:p>
            <a:pPr algn="l">
              <a:lnSpc>
                <a:spcPct val="90000"/>
              </a:lnSpc>
            </a:pPr>
            <a:r>
              <a:rPr lang="en-AU" sz="1300" dirty="0"/>
              <a:t>What are the clarifying questions that will help promote and embed understanding and experience of this indicator at SCC? </a:t>
            </a:r>
          </a:p>
          <a:p>
            <a:pPr algn="l">
              <a:lnSpc>
                <a:spcPct val="90000"/>
              </a:lnSpc>
            </a:pPr>
            <a:endParaRPr lang="en-AU" sz="1300" dirty="0"/>
          </a:p>
        </p:txBody>
      </p:sp>
      <p:sp>
        <p:nvSpPr>
          <p:cNvPr id="17"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7642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MAM_wave_1_PMS267_rgb.jpg"/>
          <p:cNvPicPr>
            <a:picLocks noChangeAspect="1"/>
          </p:cNvPicPr>
          <p:nvPr/>
        </p:nvPicPr>
        <p:blipFill rotWithShape="1">
          <a:blip r:embed="rId3" cstate="print"/>
          <a:srcRect l="30066" r="9035"/>
          <a:stretch/>
        </p:blipFill>
        <p:spPr>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sp>
        <p:nvSpPr>
          <p:cNvPr id="18"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1C33D421-EE6A-4FEC-86A6-9D6EFB2A4750}"/>
              </a:ext>
            </a:extLst>
          </p:cNvPr>
          <p:cNvPicPr>
            <a:picLocks noChangeAspect="1"/>
          </p:cNvPicPr>
          <p:nvPr/>
        </p:nvPicPr>
        <p:blipFill rotWithShape="1">
          <a:blip r:embed="rId4">
            <a:extLst>
              <a:ext uri="{28A0092B-C50C-407E-A947-70E740481C1C}">
                <a14:useLocalDpi xmlns:a14="http://schemas.microsoft.com/office/drawing/2010/main" val="0"/>
              </a:ext>
            </a:extLst>
          </a:blip>
          <a:srcRect l="21572" r="1659"/>
          <a:stretch/>
        </p:blipFill>
        <p:spPr>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142948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152127"/>
          </a:xfrm>
        </p:spPr>
        <p:txBody>
          <a:bodyPr>
            <a:normAutofit/>
          </a:bodyPr>
          <a:lstStyle/>
          <a:p>
            <a:r>
              <a:rPr lang="en-AU" sz="2400" dirty="0"/>
              <a:t>In the context of St Columba’s College in 2019 and beyond..</a:t>
            </a:r>
          </a:p>
        </p:txBody>
      </p:sp>
      <p:sp>
        <p:nvSpPr>
          <p:cNvPr id="3" name="Subtitle 2"/>
          <p:cNvSpPr>
            <a:spLocks noGrp="1"/>
          </p:cNvSpPr>
          <p:nvPr>
            <p:ph type="subTitle" idx="1"/>
          </p:nvPr>
        </p:nvSpPr>
        <p:spPr>
          <a:xfrm>
            <a:off x="611560" y="1628800"/>
            <a:ext cx="8064896" cy="3816424"/>
          </a:xfrm>
        </p:spPr>
        <p:txBody>
          <a:bodyPr>
            <a:normAutofit/>
          </a:bodyPr>
          <a:lstStyle/>
          <a:p>
            <a:pPr marL="457200" indent="-457200" algn="l">
              <a:buFont typeface="Arial" panose="020B0604020202020204" pitchFamily="34" charset="0"/>
              <a:buChar char="•"/>
            </a:pPr>
            <a:r>
              <a:rPr lang="en-AU" sz="2000" dirty="0"/>
              <a:t>How will you collaborate to enliven and embed this document in the life of SCC ?</a:t>
            </a:r>
          </a:p>
          <a:p>
            <a:pPr algn="l"/>
            <a:endParaRPr lang="en-AU" sz="2000" dirty="0"/>
          </a:p>
          <a:p>
            <a:pPr marL="457200" indent="-457200" algn="l">
              <a:buFont typeface="Arial" panose="020B0604020202020204" pitchFamily="34" charset="0"/>
              <a:buChar char="•"/>
            </a:pPr>
            <a:r>
              <a:rPr lang="en-AU" sz="2000" dirty="0"/>
              <a:t>How will you </a:t>
            </a:r>
            <a:r>
              <a:rPr lang="en-AU" sz="2000" i="1" dirty="0">
                <a:solidFill>
                  <a:srgbClr val="7030A0"/>
                </a:solidFill>
              </a:rPr>
              <a:t>define</a:t>
            </a:r>
            <a:r>
              <a:rPr lang="en-AU" sz="2000" dirty="0"/>
              <a:t>, </a:t>
            </a:r>
            <a:r>
              <a:rPr lang="en-AU" sz="2000" i="1" dirty="0">
                <a:solidFill>
                  <a:srgbClr val="7030A0"/>
                </a:solidFill>
              </a:rPr>
              <a:t>measure</a:t>
            </a:r>
            <a:r>
              <a:rPr lang="en-AU" sz="2000" dirty="0"/>
              <a:t> and </a:t>
            </a:r>
            <a:r>
              <a:rPr lang="en-AU" sz="2000" i="1" dirty="0">
                <a:solidFill>
                  <a:srgbClr val="7030A0"/>
                </a:solidFill>
              </a:rPr>
              <a:t>monitor</a:t>
            </a:r>
            <a:r>
              <a:rPr lang="en-AU" sz="2000" dirty="0"/>
              <a:t>  your collective outcomes in relation to ‘</a:t>
            </a:r>
            <a:r>
              <a:rPr lang="en-AU" sz="2000" b="1" i="1" dirty="0"/>
              <a:t>By this everyone will know…’  </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013176"/>
            <a:ext cx="9144000" cy="1844824"/>
          </a:xfrm>
          <a:prstGeom prst="rect">
            <a:avLst/>
          </a:prstGeom>
        </p:spPr>
      </p:pic>
    </p:spTree>
    <p:extLst>
      <p:ext uri="{BB962C8B-B14F-4D97-AF65-F5344CB8AC3E}">
        <p14:creationId xmlns:p14="http://schemas.microsoft.com/office/powerpoint/2010/main" val="84612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814535"/>
          </a:xfrm>
        </p:spPr>
        <p:txBody>
          <a:bodyPr>
            <a:normAutofit/>
          </a:bodyPr>
          <a:lstStyle/>
          <a:p>
            <a:r>
              <a:rPr lang="en-AU" sz="2800" dirty="0"/>
              <a:t>Extract from MAEA Mission Formation Policy</a:t>
            </a:r>
          </a:p>
        </p:txBody>
      </p:sp>
      <p:sp>
        <p:nvSpPr>
          <p:cNvPr id="3" name="Subtitle 2"/>
          <p:cNvSpPr>
            <a:spLocks noGrp="1"/>
          </p:cNvSpPr>
          <p:nvPr>
            <p:ph type="subTitle" idx="1"/>
          </p:nvPr>
        </p:nvSpPr>
        <p:spPr/>
        <p:txBody>
          <a:bodyPr/>
          <a:lstStyle/>
          <a:p>
            <a:endParaRPr lang="en-AU" sz="2400"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
        <p:nvSpPr>
          <p:cNvPr id="5" name="Rectangle 4">
            <a:extLst>
              <a:ext uri="{FF2B5EF4-FFF2-40B4-BE49-F238E27FC236}">
                <a16:creationId xmlns:a16="http://schemas.microsoft.com/office/drawing/2014/main" id="{FCA59DF7-2B6E-4820-A510-3CD32C6102B5}"/>
              </a:ext>
            </a:extLst>
          </p:cNvPr>
          <p:cNvSpPr/>
          <p:nvPr/>
        </p:nvSpPr>
        <p:spPr>
          <a:xfrm>
            <a:off x="755576" y="1720840"/>
            <a:ext cx="7702624" cy="2308324"/>
          </a:xfrm>
          <a:prstGeom prst="rect">
            <a:avLst/>
          </a:prstGeom>
        </p:spPr>
        <p:txBody>
          <a:bodyPr wrap="square">
            <a:spAutoFit/>
          </a:bodyPr>
          <a:lstStyle/>
          <a:p>
            <a:r>
              <a:rPr lang="en-AU" i="1" dirty="0"/>
              <a:t>Formation for Mission is an ongoing and life-giving journey for each College. Trustee events and foundational documents support this ongoing journey. </a:t>
            </a:r>
            <a:r>
              <a:rPr lang="en-AU" b="1" i="1" u="sng" dirty="0"/>
              <a:t>‘By this everyone will know</a:t>
            </a:r>
            <a:r>
              <a:rPr lang="en-AU" i="1" dirty="0"/>
              <a:t>...’, the contemporary indicators for Mary Aikenhead Ministries’ colleges is considered central to the development and delivery of formation programs and experiences. It is the expectation of this policy that the pillars of the </a:t>
            </a:r>
            <a:r>
              <a:rPr lang="en-AU" i="1" u="sng" dirty="0"/>
              <a:t>Enduring, Expressive and Evolving </a:t>
            </a:r>
            <a:r>
              <a:rPr lang="en-AU" i="1" dirty="0"/>
              <a:t>stories will inform and guide mission and formation. </a:t>
            </a:r>
          </a:p>
          <a:p>
            <a:r>
              <a:rPr lang="en-AU" dirty="0"/>
              <a:t> </a:t>
            </a:r>
          </a:p>
        </p:txBody>
      </p:sp>
    </p:spTree>
    <p:extLst>
      <p:ext uri="{BB962C8B-B14F-4D97-AF65-F5344CB8AC3E}">
        <p14:creationId xmlns:p14="http://schemas.microsoft.com/office/powerpoint/2010/main" val="67234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04664"/>
            <a:ext cx="7772400" cy="1318591"/>
          </a:xfrm>
        </p:spPr>
        <p:txBody>
          <a:bodyPr>
            <a:noAutofit/>
          </a:bodyPr>
          <a:lstStyle/>
          <a:p>
            <a:r>
              <a:rPr lang="en-AU" sz="2800" i="1" dirty="0"/>
              <a:t>What is the source of our identity, our value system, benchmarks for our work?</a:t>
            </a:r>
            <a:br>
              <a:rPr lang="en-AU" sz="2800" i="1" dirty="0"/>
            </a:br>
            <a:endParaRPr lang="en-AU" sz="2800" dirty="0"/>
          </a:p>
        </p:txBody>
      </p:sp>
      <p:sp>
        <p:nvSpPr>
          <p:cNvPr id="3" name="Subtitle 2"/>
          <p:cNvSpPr>
            <a:spLocks noGrp="1"/>
          </p:cNvSpPr>
          <p:nvPr>
            <p:ph type="subTitle" idx="1"/>
          </p:nvPr>
        </p:nvSpPr>
        <p:spPr/>
        <p:txBody>
          <a:bodyPr/>
          <a:lstStyle/>
          <a:p>
            <a:endParaRPr lang="en-AU" sz="2400"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
        <p:nvSpPr>
          <p:cNvPr id="5" name="Rectangle 4">
            <a:extLst>
              <a:ext uri="{FF2B5EF4-FFF2-40B4-BE49-F238E27FC236}">
                <a16:creationId xmlns:a16="http://schemas.microsoft.com/office/drawing/2014/main" id="{5E5C98BC-86FA-439C-B680-6782EAF77850}"/>
              </a:ext>
            </a:extLst>
          </p:cNvPr>
          <p:cNvSpPr/>
          <p:nvPr/>
        </p:nvSpPr>
        <p:spPr>
          <a:xfrm>
            <a:off x="755576" y="2564904"/>
            <a:ext cx="7488832" cy="4770537"/>
          </a:xfrm>
          <a:prstGeom prst="rect">
            <a:avLst/>
          </a:prstGeom>
        </p:spPr>
        <p:txBody>
          <a:bodyPr wrap="square">
            <a:spAutoFit/>
          </a:bodyPr>
          <a:lstStyle/>
          <a:p>
            <a:r>
              <a:rPr lang="en-AU" dirty="0"/>
              <a:t>As a Mary Aikenhead Ministries’ College how do those in our community – and those outside of it – come to define and understand us?</a:t>
            </a:r>
          </a:p>
          <a:p>
            <a:endParaRPr lang="en-AU" dirty="0"/>
          </a:p>
          <a:p>
            <a:endParaRPr lang="en-AU" dirty="0"/>
          </a:p>
          <a:p>
            <a:endParaRPr lang="en-AU" dirty="0"/>
          </a:p>
          <a:p>
            <a:r>
              <a:rPr lang="en-AU" dirty="0"/>
              <a:t>…</a:t>
            </a:r>
            <a:r>
              <a:rPr lang="en-AU" sz="1400" i="1" dirty="0"/>
              <a:t>Love </a:t>
            </a:r>
            <a:r>
              <a:rPr lang="en-AU" sz="1400" i="1" dirty="0">
                <a:solidFill>
                  <a:srgbClr val="7030A0"/>
                </a:solidFill>
              </a:rPr>
              <a:t>Hope</a:t>
            </a:r>
            <a:r>
              <a:rPr lang="en-AU" sz="1400" i="1" dirty="0"/>
              <a:t> Justice Compassion </a:t>
            </a:r>
            <a:r>
              <a:rPr lang="en-AU" sz="1400" i="1" dirty="0">
                <a:solidFill>
                  <a:srgbClr val="00B0F0"/>
                </a:solidFill>
              </a:rPr>
              <a:t>Love </a:t>
            </a:r>
            <a:r>
              <a:rPr lang="en-AU" sz="1400" i="1" dirty="0"/>
              <a:t>Hope Justice </a:t>
            </a:r>
            <a:r>
              <a:rPr lang="en-AU" sz="1400" i="1" dirty="0">
                <a:solidFill>
                  <a:srgbClr val="7030A0"/>
                </a:solidFill>
              </a:rPr>
              <a:t>Compassion</a:t>
            </a:r>
            <a:r>
              <a:rPr lang="en-AU" sz="1400" i="1" dirty="0"/>
              <a:t> Love Hope </a:t>
            </a:r>
            <a:r>
              <a:rPr lang="en-AU" sz="1400" i="1" dirty="0">
                <a:solidFill>
                  <a:srgbClr val="00B0F0"/>
                </a:solidFill>
              </a:rPr>
              <a:t>Justice</a:t>
            </a:r>
            <a:r>
              <a:rPr lang="en-AU" sz="1400" i="1" dirty="0"/>
              <a:t> Compassion Love Hope Justice Compassion </a:t>
            </a:r>
            <a:r>
              <a:rPr lang="en-AU" sz="1400" i="1" dirty="0">
                <a:solidFill>
                  <a:srgbClr val="7030A0"/>
                </a:solidFill>
              </a:rPr>
              <a:t>Love</a:t>
            </a:r>
            <a:r>
              <a:rPr lang="en-AU" sz="1400" i="1" dirty="0"/>
              <a:t> Hope Justice Compassion Love </a:t>
            </a:r>
            <a:r>
              <a:rPr lang="en-AU" sz="1400" i="1" dirty="0">
                <a:solidFill>
                  <a:srgbClr val="00B0F0"/>
                </a:solidFill>
              </a:rPr>
              <a:t>Hope</a:t>
            </a:r>
            <a:r>
              <a:rPr lang="en-AU" sz="1400" i="1" dirty="0"/>
              <a:t> Justice Compassion Love Hope Justice Compassion</a:t>
            </a:r>
            <a:r>
              <a:rPr lang="en-AU" sz="1400" i="1" dirty="0">
                <a:solidFill>
                  <a:srgbClr val="7030A0"/>
                </a:solidFill>
              </a:rPr>
              <a:t> Love </a:t>
            </a:r>
            <a:r>
              <a:rPr lang="en-AU" sz="1400" i="1" dirty="0"/>
              <a:t>Hope Justice C</a:t>
            </a:r>
            <a:r>
              <a:rPr lang="en-AU" sz="1400" i="1" dirty="0">
                <a:solidFill>
                  <a:srgbClr val="7030A0"/>
                </a:solidFill>
              </a:rPr>
              <a:t>ompassion</a:t>
            </a:r>
            <a:r>
              <a:rPr lang="en-AU" sz="1400" i="1" dirty="0"/>
              <a:t> Love Hope Justice Compassion Love Hope </a:t>
            </a:r>
            <a:r>
              <a:rPr lang="en-AU" sz="1400" i="1" dirty="0">
                <a:solidFill>
                  <a:srgbClr val="00B0F0"/>
                </a:solidFill>
              </a:rPr>
              <a:t>Justice</a:t>
            </a:r>
            <a:r>
              <a:rPr lang="en-AU" sz="1400" i="1" dirty="0"/>
              <a:t> </a:t>
            </a:r>
            <a:r>
              <a:rPr lang="en-AU" sz="1400" i="1" dirty="0">
                <a:solidFill>
                  <a:srgbClr val="00B0F0"/>
                </a:solidFill>
              </a:rPr>
              <a:t>Compassio</a:t>
            </a:r>
            <a:r>
              <a:rPr lang="en-AU" sz="1400" i="1" dirty="0"/>
              <a:t>n Love Hope Justice Compassion Love Hope J</a:t>
            </a:r>
            <a:r>
              <a:rPr lang="en-AU" sz="1400" i="1" dirty="0">
                <a:solidFill>
                  <a:srgbClr val="7030A0"/>
                </a:solidFill>
              </a:rPr>
              <a:t>ustice </a:t>
            </a:r>
            <a:r>
              <a:rPr lang="en-AU" sz="1400" i="1" dirty="0"/>
              <a:t>Compassion Love Hope Justice Compassion Love </a:t>
            </a:r>
            <a:r>
              <a:rPr lang="en-AU" sz="1400" i="1" dirty="0">
                <a:solidFill>
                  <a:srgbClr val="00B0F0"/>
                </a:solidFill>
              </a:rPr>
              <a:t>Hope</a:t>
            </a:r>
            <a:r>
              <a:rPr lang="en-AU" sz="1400" i="1" dirty="0"/>
              <a:t> Justice Compassion </a:t>
            </a:r>
            <a:r>
              <a:rPr lang="en-AU" sz="1400" i="1" dirty="0">
                <a:solidFill>
                  <a:srgbClr val="7030A0"/>
                </a:solidFill>
              </a:rPr>
              <a:t>Love </a:t>
            </a:r>
            <a:r>
              <a:rPr lang="en-AU" sz="1400" i="1" dirty="0"/>
              <a:t>Hope Justice Compassion </a:t>
            </a:r>
            <a:r>
              <a:rPr lang="en-AU" sz="1400" i="1" dirty="0">
                <a:solidFill>
                  <a:srgbClr val="7030A0"/>
                </a:solidFill>
              </a:rPr>
              <a:t>Love </a:t>
            </a:r>
            <a:r>
              <a:rPr lang="en-AU" sz="1400" i="1" dirty="0"/>
              <a:t>Hope Justice Compassion…</a:t>
            </a:r>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51901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360039"/>
          </a:xfrm>
        </p:spPr>
        <p:txBody>
          <a:bodyPr>
            <a:normAutofit fontScale="90000"/>
          </a:bodyPr>
          <a:lstStyle/>
          <a:p>
            <a:r>
              <a:rPr lang="en-AU" sz="2800" i="1" dirty="0"/>
              <a:t>Going Forward….</a:t>
            </a:r>
            <a:endParaRPr lang="en-AU" sz="2800" dirty="0"/>
          </a:p>
        </p:txBody>
      </p:sp>
      <p:sp>
        <p:nvSpPr>
          <p:cNvPr id="3" name="Subtitle 2"/>
          <p:cNvSpPr>
            <a:spLocks noGrp="1"/>
          </p:cNvSpPr>
          <p:nvPr>
            <p:ph type="subTitle" idx="1"/>
          </p:nvPr>
        </p:nvSpPr>
        <p:spPr>
          <a:xfrm>
            <a:off x="1371600" y="1628800"/>
            <a:ext cx="6400800" cy="3456386"/>
          </a:xfrm>
        </p:spPr>
        <p:txBody>
          <a:bodyPr>
            <a:normAutofit/>
          </a:bodyPr>
          <a:lstStyle/>
          <a:p>
            <a:pPr lvl="0"/>
            <a:endParaRPr lang="en-AU" dirty="0"/>
          </a:p>
          <a:p>
            <a:r>
              <a:rPr lang="en-AU" dirty="0"/>
              <a:t> </a:t>
            </a:r>
          </a:p>
          <a:p>
            <a:r>
              <a:rPr lang="en-AU" dirty="0"/>
              <a:t> </a:t>
            </a:r>
          </a:p>
          <a:p>
            <a:r>
              <a:rPr lang="en-AU" dirty="0"/>
              <a:t> </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
        <p:nvSpPr>
          <p:cNvPr id="5" name="Rectangle 4">
            <a:extLst>
              <a:ext uri="{FF2B5EF4-FFF2-40B4-BE49-F238E27FC236}">
                <a16:creationId xmlns:a16="http://schemas.microsoft.com/office/drawing/2014/main" id="{E4A40919-310A-44C1-BAD6-3B964DA53698}"/>
              </a:ext>
            </a:extLst>
          </p:cNvPr>
          <p:cNvSpPr/>
          <p:nvPr/>
        </p:nvSpPr>
        <p:spPr>
          <a:xfrm>
            <a:off x="971600" y="1074510"/>
            <a:ext cx="7200800" cy="3754874"/>
          </a:xfrm>
          <a:prstGeom prst="rect">
            <a:avLst/>
          </a:prstGeom>
        </p:spPr>
        <p:txBody>
          <a:bodyPr wrap="square">
            <a:spAutoFit/>
          </a:bodyPr>
          <a:lstStyle/>
          <a:p>
            <a:endParaRPr lang="en-AU" sz="1400" i="1" dirty="0"/>
          </a:p>
          <a:p>
            <a:r>
              <a:rPr lang="en-AU" sz="1400" i="1" dirty="0"/>
              <a:t>“ Our Congregation’s spirit and our inheritance is the gospel privilege of serving others, especially the poor. Our story is one of innovation, courage and conviction. It is our hope that this will continue. We are confident that through Mary Aikenhead Ministries, the spirit of service will flourish in new and progressive ways, always alive to the spirit of the times.” </a:t>
            </a:r>
          </a:p>
          <a:p>
            <a:r>
              <a:rPr lang="en-AU" sz="1200" b="1" dirty="0"/>
              <a:t>Sr Elizabeth Dodds rsc, Congregational Leader at the time of MAM establishment.   </a:t>
            </a:r>
          </a:p>
          <a:p>
            <a:endParaRPr lang="en-AU" sz="1400" dirty="0"/>
          </a:p>
          <a:p>
            <a:endParaRPr lang="en-AU" sz="1400" dirty="0"/>
          </a:p>
          <a:p>
            <a:r>
              <a:rPr lang="en-AU" sz="1400" i="1" dirty="0"/>
              <a:t>“ We cannot live in the past, each age has its own challenges, we cannot continue to do things the ways that they were done; the true gifts for us are the opportunities as presented in the current time frame. It is amazing to think that the first five Sisters of Charity came to Australia with practically nothing, trusting in the providence and will of God.</a:t>
            </a:r>
          </a:p>
          <a:p>
            <a:r>
              <a:rPr lang="en-AU" sz="1400" i="1" dirty="0"/>
              <a:t>The whole of the Catholic society has changed, past life revolved around Church, School and Parish.</a:t>
            </a:r>
          </a:p>
          <a:p>
            <a:r>
              <a:rPr lang="en-AU" sz="1400" i="1" dirty="0"/>
              <a:t>Today we are touched by and open to many other influences, educate for now and the future – go forth as apostles of Christ, responding to the times.”</a:t>
            </a:r>
          </a:p>
          <a:p>
            <a:r>
              <a:rPr lang="en-AU" sz="1200" b="1" dirty="0"/>
              <a:t>Sr Moira O’Sullivan rsc, April 2012</a:t>
            </a:r>
          </a:p>
        </p:txBody>
      </p:sp>
    </p:spTree>
    <p:extLst>
      <p:ext uri="{BB962C8B-B14F-4D97-AF65-F5344CB8AC3E}">
        <p14:creationId xmlns:p14="http://schemas.microsoft.com/office/powerpoint/2010/main" val="185733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1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57579" y="1144980"/>
            <a:ext cx="3797593" cy="123780"/>
          </a:xfrm>
        </p:spPr>
        <p:txBody>
          <a:bodyPr vert="horz" lIns="91440" tIns="45720" rIns="91440" bIns="45720" rtlCol="0" anchor="ctr">
            <a:normAutofit fontScale="90000"/>
          </a:bodyPr>
          <a:lstStyle/>
          <a:p>
            <a:pPr algn="l">
              <a:lnSpc>
                <a:spcPct val="90000"/>
              </a:lnSpc>
            </a:pPr>
            <a:endParaRPr lang="en-US" sz="4400" kern="1200" dirty="0">
              <a:solidFill>
                <a:schemeClr val="tx1"/>
              </a:solidFill>
              <a:latin typeface="+mj-lt"/>
              <a:ea typeface="+mj-ea"/>
              <a:cs typeface="+mj-cs"/>
            </a:endParaRPr>
          </a:p>
        </p:txBody>
      </p:sp>
      <p:sp>
        <p:nvSpPr>
          <p:cNvPr id="21" name="Rectangle 20">
            <a:extLst>
              <a:ext uri="{FF2B5EF4-FFF2-40B4-BE49-F238E27FC236}">
                <a16:creationId xmlns:a16="http://schemas.microsoft.com/office/drawing/2014/main" id="{8A330AB8-A767-46C8-ABEF-2477854EF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23" y="11446"/>
            <a:ext cx="3675888" cy="4021058"/>
          </a:xfrm>
          <a:prstGeom prst="rect">
            <a:avLst/>
          </a:prstGeom>
          <a:solidFill>
            <a:srgbClr val="594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E575398-B8E9-4BC2-9152-F5DC857E491D}"/>
              </a:ext>
            </a:extLst>
          </p:cNvPr>
          <p:cNvPicPr>
            <a:picLocks noChangeAspect="1"/>
          </p:cNvPicPr>
          <p:nvPr/>
        </p:nvPicPr>
        <p:blipFill rotWithShape="1">
          <a:blip r:embed="rId3">
            <a:extLst>
              <a:ext uri="{28A0092B-C50C-407E-A947-70E740481C1C}">
                <a14:useLocalDpi xmlns:a14="http://schemas.microsoft.com/office/drawing/2010/main" val="0"/>
              </a:ext>
            </a:extLst>
          </a:blip>
          <a:srcRect t="1449" r="3" b="14318"/>
          <a:stretch/>
        </p:blipFill>
        <p:spPr>
          <a:xfrm>
            <a:off x="652567" y="11446"/>
            <a:ext cx="3429000" cy="3858768"/>
          </a:xfrm>
          <a:prstGeom prst="rect">
            <a:avLst/>
          </a:prstGeom>
        </p:spPr>
      </p:pic>
      <p:sp>
        <p:nvSpPr>
          <p:cNvPr id="23" name="Rectangle 22">
            <a:extLst>
              <a:ext uri="{FF2B5EF4-FFF2-40B4-BE49-F238E27FC236}">
                <a16:creationId xmlns:a16="http://schemas.microsoft.com/office/drawing/2014/main" id="{88E62604-C40E-4D56-9D66-FD94B0CA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23" y="4241249"/>
            <a:ext cx="3675888" cy="2616751"/>
          </a:xfrm>
          <a:prstGeom prst="rect">
            <a:avLst/>
          </a:prstGeom>
          <a:solidFill>
            <a:srgbClr val="594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M_wave_1_PMS267_rgb.jpg"/>
          <p:cNvPicPr>
            <a:picLocks noChangeAspect="1"/>
          </p:cNvPicPr>
          <p:nvPr/>
        </p:nvPicPr>
        <p:blipFill rotWithShape="1">
          <a:blip r:embed="rId4" cstate="print"/>
          <a:srcRect l="46348" r="25316" b="-1"/>
          <a:stretch/>
        </p:blipFill>
        <p:spPr>
          <a:xfrm>
            <a:off x="652567" y="4407408"/>
            <a:ext cx="3429000" cy="2450592"/>
          </a:xfrm>
          <a:prstGeom prst="rect">
            <a:avLst/>
          </a:prstGeom>
        </p:spPr>
      </p:pic>
      <p:sp>
        <p:nvSpPr>
          <p:cNvPr id="3" name="Subtitle 2"/>
          <p:cNvSpPr>
            <a:spLocks noGrp="1"/>
          </p:cNvSpPr>
          <p:nvPr>
            <p:ph type="subTitle" idx="1"/>
          </p:nvPr>
        </p:nvSpPr>
        <p:spPr>
          <a:xfrm>
            <a:off x="4857579" y="1772816"/>
            <a:ext cx="3797592" cy="3935019"/>
          </a:xfrm>
        </p:spPr>
        <p:txBody>
          <a:bodyPr vert="horz" lIns="91440" tIns="45720" rIns="91440" bIns="45720" rtlCol="0">
            <a:normAutofit/>
          </a:bodyPr>
          <a:lstStyle/>
          <a:p>
            <a:pPr marL="457200" indent="-228600" algn="l">
              <a:lnSpc>
                <a:spcPct val="90000"/>
              </a:lnSpc>
              <a:buFont typeface="Arial" panose="020B0604020202020204" pitchFamily="34" charset="0"/>
              <a:buChar char="•"/>
            </a:pPr>
            <a:r>
              <a:rPr lang="en-US" sz="2000" i="1" dirty="0">
                <a:solidFill>
                  <a:schemeClr val="tx1"/>
                </a:solidFill>
              </a:rPr>
              <a:t>Venerable Mary Aikenhead: life, choices and legacy</a:t>
            </a:r>
          </a:p>
          <a:p>
            <a:pPr marL="457200" indent="-228600" algn="l">
              <a:lnSpc>
                <a:spcPct val="90000"/>
              </a:lnSpc>
              <a:buFont typeface="Arial" panose="020B0604020202020204" pitchFamily="34" charset="0"/>
              <a:buChar char="•"/>
            </a:pPr>
            <a:r>
              <a:rPr lang="en-US" sz="2000" i="1" dirty="0">
                <a:solidFill>
                  <a:schemeClr val="tx1"/>
                </a:solidFill>
              </a:rPr>
              <a:t>Sisters of Charity: charism, ministries, Australian journey</a:t>
            </a:r>
          </a:p>
          <a:p>
            <a:pPr marL="457200" indent="-228600" algn="l">
              <a:lnSpc>
                <a:spcPct val="90000"/>
              </a:lnSpc>
              <a:buFont typeface="Arial" panose="020B0604020202020204" pitchFamily="34" charset="0"/>
              <a:buChar char="•"/>
            </a:pPr>
            <a:r>
              <a:rPr lang="en-US" sz="2000" i="1" dirty="0">
                <a:solidFill>
                  <a:schemeClr val="tx1"/>
                </a:solidFill>
              </a:rPr>
              <a:t>Mary Aikenhead Ministries: 2009-today</a:t>
            </a:r>
          </a:p>
          <a:p>
            <a:pPr marL="457200" indent="-228600" algn="l">
              <a:lnSpc>
                <a:spcPct val="90000"/>
              </a:lnSpc>
              <a:buFont typeface="Arial" panose="020B0604020202020204" pitchFamily="34" charset="0"/>
              <a:buChar char="•"/>
            </a:pPr>
            <a:r>
              <a:rPr lang="en-US" sz="2000" i="1" dirty="0">
                <a:solidFill>
                  <a:schemeClr val="tx1"/>
                </a:solidFill>
              </a:rPr>
              <a:t>St Columba’s College as part of MAM/MAEA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1490" y="365125"/>
            <a:ext cx="3840085" cy="1692794"/>
          </a:xfrm>
        </p:spPr>
        <p:txBody>
          <a:bodyPr vert="horz" lIns="91440" tIns="45720" rIns="91440" bIns="45720" rtlCol="0" anchor="ctr">
            <a:normAutofit/>
          </a:bodyPr>
          <a:lstStyle/>
          <a:p>
            <a:pPr algn="l">
              <a:lnSpc>
                <a:spcPct val="90000"/>
              </a:lnSpc>
            </a:pPr>
            <a:endParaRPr lang="en-US"/>
          </a:p>
        </p:txBody>
      </p:sp>
      <p:cxnSp>
        <p:nvCxnSpPr>
          <p:cNvPr id="15"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491490" y="2575034"/>
            <a:ext cx="3840085" cy="3462228"/>
          </a:xfrm>
        </p:spPr>
        <p:txBody>
          <a:bodyPr vert="horz" lIns="91440" tIns="45720" rIns="91440" bIns="45720" rtlCol="0">
            <a:normAutofit/>
          </a:bodyPr>
          <a:lstStyle/>
          <a:p>
            <a:pPr algn="l">
              <a:lnSpc>
                <a:spcPct val="90000"/>
              </a:lnSpc>
            </a:pPr>
            <a:r>
              <a:rPr lang="en-US" sz="1200" b="1" i="1" dirty="0">
                <a:solidFill>
                  <a:schemeClr val="tx1"/>
                </a:solidFill>
              </a:rPr>
              <a:t>“And no-one sews a patch of unshrunk cloth to an old coat; for then the patch tears away from the coat, and leaves a bigger hole. Neither do you put new wine into old wine-skins; if you do, the skins burst, and then the wine runs out and the skins are spoilt.”  </a:t>
            </a:r>
            <a:r>
              <a:rPr lang="en-US" sz="1200" b="1" dirty="0">
                <a:solidFill>
                  <a:schemeClr val="tx1"/>
                </a:solidFill>
              </a:rPr>
              <a:t>Mark 2:22</a:t>
            </a:r>
          </a:p>
          <a:p>
            <a:pPr indent="-228600" algn="l">
              <a:lnSpc>
                <a:spcPct val="90000"/>
              </a:lnSpc>
              <a:buFont typeface="Arial" panose="020B0604020202020204" pitchFamily="34" charset="0"/>
              <a:buChar char="•"/>
            </a:pPr>
            <a:endParaRPr lang="en-US" sz="1200" dirty="0">
              <a:solidFill>
                <a:schemeClr val="tx1"/>
              </a:solidFill>
            </a:endParaRPr>
          </a:p>
          <a:p>
            <a:pPr algn="l">
              <a:lnSpc>
                <a:spcPct val="90000"/>
              </a:lnSpc>
            </a:pPr>
            <a:r>
              <a:rPr lang="en-US" sz="1200" dirty="0">
                <a:solidFill>
                  <a:schemeClr val="tx1"/>
                </a:solidFill>
              </a:rPr>
              <a:t>In the spirit of renewal and responding to the needs of the Church in the 21</a:t>
            </a:r>
            <a:r>
              <a:rPr lang="en-US" sz="1200" baseline="30000" dirty="0">
                <a:solidFill>
                  <a:schemeClr val="tx1"/>
                </a:solidFill>
              </a:rPr>
              <a:t>st</a:t>
            </a:r>
            <a:r>
              <a:rPr lang="en-US" sz="1200" dirty="0">
                <a:solidFill>
                  <a:schemeClr val="tx1"/>
                </a:solidFill>
              </a:rPr>
              <a:t> century, the Sisters of Charity look towards the future with joy and hope. In considering a new sponsorship model, we have focused on the ministries, with respect for and celebration of the rich heritage of the works originally undertaken and developed by the Sisters of Charity. We trust that the newly chosen sponsorship model will further these ministries. </a:t>
            </a:r>
          </a:p>
          <a:p>
            <a:pPr algn="l">
              <a:lnSpc>
                <a:spcPct val="90000"/>
              </a:lnSpc>
            </a:pPr>
            <a:r>
              <a:rPr lang="en-US" sz="1100" i="1" dirty="0">
                <a:solidFill>
                  <a:schemeClr val="tx1"/>
                </a:solidFill>
              </a:rPr>
              <a:t>Extract from the Theological Statement</a:t>
            </a:r>
          </a:p>
          <a:p>
            <a:pPr indent="-228600" algn="l">
              <a:lnSpc>
                <a:spcPct val="90000"/>
              </a:lnSpc>
              <a:buFont typeface="Arial" panose="020B0604020202020204" pitchFamily="34" charset="0"/>
              <a:buChar char="•"/>
            </a:pPr>
            <a:endParaRPr lang="en-US" sz="1200" dirty="0">
              <a:solidFill>
                <a:schemeClr val="tx1"/>
              </a:solidFill>
            </a:endParaRPr>
          </a:p>
        </p:txBody>
      </p:sp>
      <p:pic>
        <p:nvPicPr>
          <p:cNvPr id="4" name="Picture 3" descr="MAM_wave_1_PMS267_rgb.jpg"/>
          <p:cNvPicPr>
            <a:picLocks noChangeAspect="1"/>
          </p:cNvPicPr>
          <p:nvPr/>
        </p:nvPicPr>
        <p:blipFill rotWithShape="1">
          <a:blip r:embed="rId3" cstate="print"/>
          <a:srcRect l="53525" r="32494"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4" name="Picture 3" descr="MAM_wave_1_PMS267_rgb.jpg"/>
          <p:cNvPicPr>
            <a:picLocks noChangeAspect="1"/>
          </p:cNvPicPr>
          <p:nvPr/>
        </p:nvPicPr>
        <p:blipFill>
          <a:blip r:embed="rId4" cstate="print"/>
          <a:stretch>
            <a:fillRect/>
          </a:stretch>
        </p:blipFill>
        <p:spPr>
          <a:xfrm>
            <a:off x="0" y="5214950"/>
            <a:ext cx="9144000" cy="1643050"/>
          </a:xfrm>
          <a:prstGeom prst="rect">
            <a:avLst/>
          </a:prstGeom>
        </p:spPr>
      </p:pic>
      <p:graphicFrame>
        <p:nvGraphicFramePr>
          <p:cNvPr id="5" name="Object 4">
            <a:extLst>
              <a:ext uri="{FF2B5EF4-FFF2-40B4-BE49-F238E27FC236}">
                <a16:creationId xmlns:a16="http://schemas.microsoft.com/office/drawing/2014/main" id="{03C34FC2-E4BC-4246-96AF-D27E8F22EB4D}"/>
              </a:ext>
            </a:extLst>
          </p:cNvPr>
          <p:cNvGraphicFramePr>
            <a:graphicFrameLocks noChangeAspect="1"/>
          </p:cNvGraphicFramePr>
          <p:nvPr>
            <p:extLst>
              <p:ext uri="{D42A27DB-BD31-4B8C-83A1-F6EECF244321}">
                <p14:modId xmlns:p14="http://schemas.microsoft.com/office/powerpoint/2010/main" val="155046947"/>
              </p:ext>
            </p:extLst>
          </p:nvPr>
        </p:nvGraphicFramePr>
        <p:xfrm>
          <a:off x="107504" y="116632"/>
          <a:ext cx="8020050" cy="5688632"/>
        </p:xfrm>
        <a:graphic>
          <a:graphicData uri="http://schemas.openxmlformats.org/presentationml/2006/ole">
            <mc:AlternateContent xmlns:mc="http://schemas.openxmlformats.org/markup-compatibility/2006">
              <mc:Choice xmlns:v="urn:schemas-microsoft-com:vml" Requires="v">
                <p:oleObj spid="_x0000_s1055" name="Acrobat Document" r:id="rId5" imgW="8019977" imgH="5667300" progId="AcroExch.Document.11">
                  <p:embed/>
                </p:oleObj>
              </mc:Choice>
              <mc:Fallback>
                <p:oleObj name="Acrobat Document" r:id="rId5" imgW="8019977" imgH="5667300" progId="AcroExch.Document.11">
                  <p:embed/>
                  <p:pic>
                    <p:nvPicPr>
                      <p:cNvPr id="5" name="Object 4">
                        <a:extLst>
                          <a:ext uri="{FF2B5EF4-FFF2-40B4-BE49-F238E27FC236}">
                            <a16:creationId xmlns:a16="http://schemas.microsoft.com/office/drawing/2014/main" id="{8A490E4F-73EE-45D3-8616-17C65B6586A1}"/>
                          </a:ext>
                        </a:extLst>
                      </p:cNvPr>
                      <p:cNvPicPr/>
                      <p:nvPr/>
                    </p:nvPicPr>
                    <p:blipFill>
                      <a:blip r:embed="rId6"/>
                      <a:stretch>
                        <a:fillRect/>
                      </a:stretch>
                    </p:blipFill>
                    <p:spPr>
                      <a:xfrm>
                        <a:off x="107504" y="116632"/>
                        <a:ext cx="8020050" cy="5688632"/>
                      </a:xfrm>
                      <a:prstGeom prst="rect">
                        <a:avLst/>
                      </a:prstGeom>
                    </p:spPr>
                  </p:pic>
                </p:oleObj>
              </mc:Fallback>
            </mc:AlternateContent>
          </a:graphicData>
        </a:graphic>
      </p:graphicFrame>
    </p:spTree>
    <p:extLst>
      <p:ext uri="{BB962C8B-B14F-4D97-AF65-F5344CB8AC3E}">
        <p14:creationId xmlns:p14="http://schemas.microsoft.com/office/powerpoint/2010/main" val="155423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080119"/>
          </a:xfrm>
        </p:spPr>
        <p:txBody>
          <a:bodyPr>
            <a:normAutofit/>
          </a:bodyPr>
          <a:lstStyle/>
          <a:p>
            <a:r>
              <a:rPr lang="en-AU" sz="2400" i="1" dirty="0"/>
              <a:t>What is the source of our identity, our value system, benchmarks for our work?</a:t>
            </a:r>
            <a:endParaRPr lang="en-AU" sz="2400" dirty="0"/>
          </a:p>
        </p:txBody>
      </p:sp>
      <p:sp>
        <p:nvSpPr>
          <p:cNvPr id="3" name="Subtitle 2"/>
          <p:cNvSpPr>
            <a:spLocks noGrp="1"/>
          </p:cNvSpPr>
          <p:nvPr>
            <p:ph type="subTitle" idx="1"/>
          </p:nvPr>
        </p:nvSpPr>
        <p:spPr>
          <a:xfrm>
            <a:off x="685800" y="1700808"/>
            <a:ext cx="7772400" cy="3937992"/>
          </a:xfrm>
        </p:spPr>
        <p:txBody>
          <a:bodyPr/>
          <a:lstStyle/>
          <a:p>
            <a:pPr algn="l"/>
            <a:r>
              <a:rPr lang="en-AU" sz="2800" dirty="0"/>
              <a:t>How do we come to</a:t>
            </a:r>
            <a:r>
              <a:rPr lang="en-AU" sz="2800" i="1" dirty="0"/>
              <a:t> </a:t>
            </a:r>
            <a:r>
              <a:rPr lang="en-AU" sz="2800" dirty="0"/>
              <a:t>define and understand ourselves?</a:t>
            </a:r>
          </a:p>
          <a:p>
            <a:pPr algn="l"/>
            <a:br>
              <a:rPr lang="en-AU" sz="2800" dirty="0"/>
            </a:br>
            <a:r>
              <a:rPr lang="en-AU" sz="2800" dirty="0"/>
              <a:t>How do those in our community – and those outside of it – come to define and understand us?</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42815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883"/>
            <a:ext cx="7558608" cy="840596"/>
          </a:xfrm>
        </p:spPr>
        <p:txBody>
          <a:bodyPr/>
          <a:lstStyle/>
          <a:p>
            <a:endParaRPr lang="en-AU" dirty="0"/>
          </a:p>
        </p:txBody>
      </p:sp>
      <p:sp>
        <p:nvSpPr>
          <p:cNvPr id="3" name="Subtitle 2"/>
          <p:cNvSpPr>
            <a:spLocks noGrp="1"/>
          </p:cNvSpPr>
          <p:nvPr>
            <p:ph type="subTitle" idx="1"/>
          </p:nvPr>
        </p:nvSpPr>
        <p:spPr>
          <a:xfrm>
            <a:off x="827584" y="908720"/>
            <a:ext cx="7630616" cy="4730080"/>
          </a:xfrm>
        </p:spPr>
        <p:txBody>
          <a:bodyPr>
            <a:normAutofit fontScale="92500"/>
          </a:bodyPr>
          <a:lstStyle/>
          <a:p>
            <a:pPr marL="342900" indent="-342900" algn="l">
              <a:buFont typeface="Arial" panose="020B0604020202020204" pitchFamily="34" charset="0"/>
              <a:buChar char="•"/>
            </a:pPr>
            <a:r>
              <a:rPr lang="en-AU" dirty="0"/>
              <a:t>Mary Aikenhead Education Advisory Council, 2013</a:t>
            </a:r>
          </a:p>
          <a:p>
            <a:pPr marL="342900" indent="-342900" algn="l">
              <a:buFont typeface="Arial" panose="020B0604020202020204" pitchFamily="34" charset="0"/>
              <a:buChar char="•"/>
            </a:pPr>
            <a:r>
              <a:rPr lang="en-AU" dirty="0"/>
              <a:t>Consultative and iterative process involving a series of meetings throughout 2014 &amp; 2015  MAEAC, Principals, Boards,  Leadership Teams</a:t>
            </a:r>
          </a:p>
          <a:p>
            <a:pPr marL="342900" indent="-342900" algn="l">
              <a:buFont typeface="Arial" panose="020B0604020202020204" pitchFamily="34" charset="0"/>
              <a:buChar char="•"/>
            </a:pPr>
            <a:r>
              <a:rPr lang="en-AU" dirty="0"/>
              <a:t>Draft document 2016</a:t>
            </a:r>
          </a:p>
          <a:p>
            <a:pPr marL="342900" indent="-342900" algn="l">
              <a:buFont typeface="Arial" panose="020B0604020202020204" pitchFamily="34" charset="0"/>
              <a:buChar char="•"/>
            </a:pPr>
            <a:r>
              <a:rPr lang="en-AU" dirty="0"/>
              <a:t>Promulgation 2017</a:t>
            </a:r>
          </a:p>
          <a:p>
            <a:pPr marL="342900" indent="-342900" algn="l">
              <a:buFont typeface="Arial" panose="020B0604020202020204" pitchFamily="34" charset="0"/>
              <a:buChar char="•"/>
            </a:pPr>
            <a:r>
              <a:rPr lang="en-AU" dirty="0"/>
              <a:t>Embedding in the fabric and journey of each college: 2018 onwards…..</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987" y="5445224"/>
            <a:ext cx="9144000" cy="1643050"/>
          </a:xfrm>
          <a:prstGeom prst="rect">
            <a:avLst/>
          </a:prstGeom>
        </p:spPr>
      </p:pic>
    </p:spTree>
    <p:extLst>
      <p:ext uri="{BB962C8B-B14F-4D97-AF65-F5344CB8AC3E}">
        <p14:creationId xmlns:p14="http://schemas.microsoft.com/office/powerpoint/2010/main" val="403197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792087"/>
          </a:xfrm>
        </p:spPr>
        <p:txBody>
          <a:bodyPr>
            <a:normAutofit/>
          </a:bodyPr>
          <a:lstStyle/>
          <a:p>
            <a:endParaRPr lang="en-AU" dirty="0"/>
          </a:p>
        </p:txBody>
      </p:sp>
      <p:sp>
        <p:nvSpPr>
          <p:cNvPr id="3" name="Subtitle 2"/>
          <p:cNvSpPr>
            <a:spLocks noGrp="1"/>
          </p:cNvSpPr>
          <p:nvPr>
            <p:ph type="subTitle" idx="1"/>
          </p:nvPr>
        </p:nvSpPr>
        <p:spPr>
          <a:xfrm>
            <a:off x="899592" y="2132856"/>
            <a:ext cx="7272808" cy="3505944"/>
          </a:xfrm>
        </p:spPr>
        <p:txBody>
          <a:bodyPr/>
          <a:lstStyle/>
          <a:p>
            <a:r>
              <a:rPr lang="en-AU" i="1" dirty="0"/>
              <a:t>By this Everyone will know…..</a:t>
            </a:r>
            <a:endParaRPr lang="en-AU"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74685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648071"/>
          </a:xfrm>
        </p:spPr>
        <p:txBody>
          <a:bodyPr>
            <a:normAutofit fontScale="90000"/>
          </a:bodyPr>
          <a:lstStyle/>
          <a:p>
            <a:endParaRPr lang="en-AU" dirty="0"/>
          </a:p>
        </p:txBody>
      </p:sp>
      <p:sp>
        <p:nvSpPr>
          <p:cNvPr id="3" name="Subtitle 2"/>
          <p:cNvSpPr>
            <a:spLocks noGrp="1"/>
          </p:cNvSpPr>
          <p:nvPr>
            <p:ph type="subTitle" idx="1"/>
          </p:nvPr>
        </p:nvSpPr>
        <p:spPr>
          <a:xfrm>
            <a:off x="827584" y="1196752"/>
            <a:ext cx="7560840" cy="4442048"/>
          </a:xfrm>
        </p:spPr>
        <p:txBody>
          <a:bodyPr>
            <a:normAutofit fontScale="62500" lnSpcReduction="20000"/>
          </a:bodyPr>
          <a:lstStyle/>
          <a:p>
            <a:r>
              <a:rPr lang="en-US" sz="4000" b="1" dirty="0">
                <a:solidFill>
                  <a:srgbClr val="660066"/>
                </a:solidFill>
                <a:cs typeface="Arial"/>
              </a:rPr>
              <a:t>THE ENDURING STORY</a:t>
            </a:r>
            <a:br>
              <a:rPr lang="en-US" sz="4000" b="1" dirty="0">
                <a:solidFill>
                  <a:srgbClr val="660066"/>
                </a:solidFill>
                <a:cs typeface="Arial"/>
              </a:rPr>
            </a:br>
            <a:br>
              <a:rPr lang="en-US" sz="4000" b="1" dirty="0">
                <a:solidFill>
                  <a:srgbClr val="660066"/>
                </a:solidFill>
                <a:cs typeface="Arial"/>
              </a:rPr>
            </a:br>
            <a:r>
              <a:rPr lang="en-US" dirty="0">
                <a:cs typeface="Arial"/>
              </a:rPr>
              <a:t>Jesus, his life, ministry and the values of the Gospel</a:t>
            </a:r>
            <a:br>
              <a:rPr lang="en-US" sz="2400" dirty="0">
                <a:cs typeface="Arial"/>
              </a:rPr>
            </a:br>
            <a:br>
              <a:rPr lang="en-US" sz="4000" b="1" dirty="0">
                <a:solidFill>
                  <a:srgbClr val="660066"/>
                </a:solidFill>
                <a:cs typeface="Arial"/>
              </a:rPr>
            </a:br>
            <a:r>
              <a:rPr lang="en-US" sz="4000" b="1" dirty="0">
                <a:solidFill>
                  <a:srgbClr val="660066"/>
                </a:solidFill>
                <a:cs typeface="Arial"/>
              </a:rPr>
              <a:t>THE EXPRESSIVE STORY</a:t>
            </a:r>
            <a:br>
              <a:rPr lang="en-US" sz="4000" b="1" dirty="0">
                <a:solidFill>
                  <a:srgbClr val="660066"/>
                </a:solidFill>
                <a:cs typeface="Arial"/>
              </a:rPr>
            </a:br>
            <a:br>
              <a:rPr lang="en-US" sz="4000" b="1" dirty="0">
                <a:solidFill>
                  <a:srgbClr val="660066"/>
                </a:solidFill>
                <a:cs typeface="Arial"/>
              </a:rPr>
            </a:br>
            <a:r>
              <a:rPr lang="en-US" dirty="0">
                <a:cs typeface="Arial"/>
              </a:rPr>
              <a:t>How the enduring story and these values are given expression in the prophetic response of Venerable Mary Aikenhead and the Congregation through their charism, ministry and tradition </a:t>
            </a:r>
            <a:br>
              <a:rPr lang="en-US" sz="2400" dirty="0">
                <a:cs typeface="Arial"/>
              </a:rPr>
            </a:br>
            <a:br>
              <a:rPr lang="en-US" sz="2400" dirty="0">
                <a:cs typeface="Arial"/>
              </a:rPr>
            </a:br>
            <a:r>
              <a:rPr lang="en-US" sz="4000" b="1" dirty="0">
                <a:solidFill>
                  <a:srgbClr val="660066"/>
                </a:solidFill>
                <a:cs typeface="Arial"/>
              </a:rPr>
              <a:t>THE EVOLVING STORY</a:t>
            </a:r>
            <a:br>
              <a:rPr lang="en-US" sz="4000" b="1" dirty="0">
                <a:solidFill>
                  <a:srgbClr val="660066"/>
                </a:solidFill>
                <a:cs typeface="Arial"/>
              </a:rPr>
            </a:br>
            <a:br>
              <a:rPr lang="en-US" sz="2400" dirty="0">
                <a:cs typeface="Arial"/>
              </a:rPr>
            </a:br>
            <a:r>
              <a:rPr lang="en-US" dirty="0">
                <a:cs typeface="Arial"/>
              </a:rPr>
              <a:t>How we today work with these legacies in an interpretive manner that carries our faith, spirituality, and tradition purposefully forward to meet the challenges revealed in the signs of the times</a:t>
            </a:r>
            <a:endParaRPr lang="en-AU"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989288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1540</Words>
  <Application>Microsoft Office PowerPoint</Application>
  <PresentationFormat>On-screen Show (4:3)</PresentationFormat>
  <Paragraphs>170</Paragraphs>
  <Slides>25</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Perpetua</vt:lpstr>
      <vt:lpstr>Times New Roman</vt:lpstr>
      <vt:lpstr>Office Theme</vt:lpstr>
      <vt:lpstr>Acrobat Document</vt:lpstr>
      <vt:lpstr>PowerPoint Presentation</vt:lpstr>
      <vt:lpstr>Aims and Purpose: </vt:lpstr>
      <vt:lpstr>PowerPoint Presentation</vt:lpstr>
      <vt:lpstr>PowerPoint Presentation</vt:lpstr>
      <vt:lpstr>PowerPoint Presentation</vt:lpstr>
      <vt:lpstr>What is the source of our identity, our value system, benchmarks for our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this everyone will know…</vt:lpstr>
      <vt:lpstr>‘ By this everyone will know…’</vt:lpstr>
      <vt:lpstr>The Love of Christ Impels Us</vt:lpstr>
      <vt:lpstr>Preferential option for the poor:  social action and justice</vt:lpstr>
      <vt:lpstr>Trust in Divine Providence  a spirituality of possibility</vt:lpstr>
      <vt:lpstr>Contemplatives in Action: learning and teaching</vt:lpstr>
      <vt:lpstr>Called to be extensively useful: achievement and excellence</vt:lpstr>
      <vt:lpstr>Going to the margins:  forward thinking and innovation</vt:lpstr>
      <vt:lpstr>In the context of St Columba’s College in 2019 and beyond..</vt:lpstr>
      <vt:lpstr>Extract from MAEA Mission Formation Policy</vt:lpstr>
      <vt:lpstr>What is the source of our identity, our value system, benchmarks for our work? </vt:lpstr>
      <vt:lpstr>Going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Margaret McKenna</cp:lastModifiedBy>
  <cp:revision>11</cp:revision>
  <cp:lastPrinted>2019-03-05T04:06:56Z</cp:lastPrinted>
  <dcterms:created xsi:type="dcterms:W3CDTF">2019-03-04T22:33:03Z</dcterms:created>
  <dcterms:modified xsi:type="dcterms:W3CDTF">2019-10-07T01:09:00Z</dcterms:modified>
</cp:coreProperties>
</file>