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66" r:id="rId2"/>
    <p:sldId id="467" r:id="rId3"/>
    <p:sldId id="468" r:id="rId4"/>
    <p:sldId id="469" r:id="rId5"/>
    <p:sldId id="470" r:id="rId6"/>
    <p:sldId id="471" r:id="rId7"/>
    <p:sldId id="271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8155F-789F-4AFC-9A98-E9372F814407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F223-8CFB-4D8B-87B2-CBB27C4B10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3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DD3-BF32-4850-9CEE-B04F9E8E69C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03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DD3-BF32-4850-9CEE-B04F9E8E69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46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DD3-BF32-4850-9CEE-B04F9E8E69C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43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DD3-BF32-4850-9CEE-B04F9E8E69C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2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DD3-BF32-4850-9CEE-B04F9E8E69C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2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DD3-BF32-4850-9CEE-B04F9E8E69C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17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CC90-6637-4AC0-A325-EF0B9223746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21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3937-8CB0-4D53-B822-E8213D0C4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5FE94-1F4C-440F-A48E-413083AC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5DCCE-842A-4A00-9632-8924FCF3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C21ED-FE1A-48BA-ABF6-029E76D3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7876-1588-45A1-9D64-6F45BB8C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64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01DB-D1DA-449C-B4C7-EBE79A2C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F6379-1921-4BBE-8751-4CE84D4E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E285-A6BD-4C78-BE20-DC47A603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2EC90-723C-443D-9D0E-BB55193F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B7807-D5F4-494B-B3D5-1E2925B0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58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6884E-BA64-41E8-8444-75ECD974C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80B53-0763-4D70-A220-2902CBD39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A70E-C248-4DE7-A1F2-DB5A39DA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2F5D-8D4D-4A3E-9228-CA564B3A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F2082-2E39-4F47-A36D-D930B599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1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4975-4BAA-4F72-AFC0-DDACC937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4A4E-7F8A-4EB1-94A5-6E599173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4471-E9CC-4423-9AE3-A5B0F5D1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E517-2313-446C-B1EC-D9C8C1D7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31B4-5BD4-4EAB-9C80-01F1B428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20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D8AE-63C2-4B33-A2D2-FF1DB5AA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EA16B-76AB-40FC-8AB6-55E32F15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DE63-2910-4AE5-93C2-C5101AF0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59C9-E9D9-4D04-AF87-87DA6D48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1DBF-D2FC-4689-94EC-0B392962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67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45FF-42E5-477D-9973-2C2B2881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E544-72A9-4FE6-9ACF-DABAAB44F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4BA8-F482-452A-B76F-00CFB4F11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6ECE-69D7-434D-A0A2-344A88E4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A3F2F-E6B3-412A-B55C-064260A5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D9071-334D-4B68-AB8B-040C11D4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21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6E03-34A4-41DE-BFF1-FF8E66DD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7A597-2B44-4DC8-A3A9-E0A113CDC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9D82-1FAE-4CEB-AEEF-163D5A49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D56AF-8DFC-4EB3-A479-559BB99BA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2742E-8CB0-4D54-88A0-320F5DE73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84E13-7CB8-425D-9CE2-EEA18302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96E76-192B-4D2A-AF4A-51D73303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936B3-D7C8-40CE-8B18-6DD0D806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99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8207-3B43-4A6C-B69C-AA88B8EE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BE867-9FD9-4A29-82C0-6375D50E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F94A-E255-4A39-95CD-C9AA5457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E1214-E0A8-4AA6-A009-A13DC8A4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439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BB947-936F-43B3-9CB3-93831F41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E047A-FB76-4328-8272-4EB0281D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3DC42-D1E8-452A-B889-02B3DC9A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23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43E4-D307-4A49-AA15-7100708A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2302-2B31-4F75-A221-4C63F2E9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B98CC-C31C-43D8-B6C0-85AF15C4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9E236-0EAF-4AA7-81B8-04944DBD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845-239E-4040-BAB8-7578EBB8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F993-A2FE-4FEE-B095-8DF53925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66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1523-A6BC-4B9E-B709-856964CA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832F5-0CD0-4FF0-A9DE-DAC80C5F1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6D535-CD54-49A7-BDB1-BCF047FC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F751-AC91-461B-BB61-5A51D528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74D41-59D8-486B-B550-3275C378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91F01-79DB-4335-99A6-7C5ACF00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94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38BA5-D58F-4E47-9DD7-27BAC504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580F6-040E-4A13-BCEC-27098B60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6000B-9377-4DBC-9FAF-AF62E67E7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4DE8-7F64-4173-A57E-ABA47643A0B0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1CEA5-DFED-4306-8276-E3878D7DF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22F0-2963-4CA0-955A-D4F29CDD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3BC9-3165-4FFC-A0E8-8F6939D46F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4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i_jkqt2rh42_1652e09cbd8a21b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9144000" cy="656010"/>
          </a:xfrm>
        </p:spPr>
        <p:txBody>
          <a:bodyPr>
            <a:normAutofit/>
          </a:bodyPr>
          <a:lstStyle/>
          <a:p>
            <a:r>
              <a:rPr lang="en-AU" sz="2400" i="1" dirty="0"/>
              <a:t>The Love of Christ Impels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6680"/>
            <a:ext cx="9144000" cy="939501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What are the clarifying questions that will help promote and embed your understanding of this indicator for you as Board Director at St Columba’s College?</a:t>
            </a:r>
          </a:p>
          <a:p>
            <a:pPr algn="l"/>
            <a:endParaRPr lang="en-AU" sz="2000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B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MAM_wave_1_PMS267_rgb.jpg"/>
          <p:cNvPicPr>
            <a:picLocks noChangeAspect="1"/>
          </p:cNvPicPr>
          <p:nvPr/>
        </p:nvPicPr>
        <p:blipFill rotWithShape="1">
          <a:blip r:embed="rId3" cstate="print"/>
          <a:srcRect l="18802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2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ttp://www.msm.qld.edu.au/wp-content/uploads/2013/12/Mary-Aikenhead-Candles.jpg">
            <a:extLst>
              <a:ext uri="{FF2B5EF4-FFF2-40B4-BE49-F238E27FC236}">
                <a16:creationId xmlns:a16="http://schemas.microsoft.com/office/drawing/2014/main" id="{F2239480-C853-445D-809C-C4E8A4D66D0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2" r="-2" b="22299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4756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i="1" dirty="0">
                <a:solidFill>
                  <a:srgbClr val="000000"/>
                </a:solidFill>
              </a:rPr>
              <a:t>Preferential option for the poor: </a:t>
            </a:r>
            <a:r>
              <a:rPr lang="en-US" sz="2000" i="1" dirty="0">
                <a:solidFill>
                  <a:srgbClr val="000000"/>
                </a:solidFill>
              </a:rPr>
              <a:t>social action and justice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AM_wave_1_PMS267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1496" y="637321"/>
            <a:ext cx="2532690" cy="512869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0FBEC-FB2B-46BB-84F2-CE18BAE77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1" y="3875314"/>
            <a:ext cx="1889327" cy="26704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0574" y="2771192"/>
            <a:ext cx="4977578" cy="37745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Are there further clarifying questions that will help your understanding of this indicator for you as Board Director at St Columba’s College?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Is there any aspect of this indicator that informs  part of the Board 2019 priorities?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What?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i="1" dirty="0">
                <a:solidFill>
                  <a:srgbClr val="FFFFFF"/>
                </a:solidFill>
              </a:rPr>
              <a:t>Trust in Divine Providence:</a:t>
            </a:r>
            <a:br>
              <a:rPr lang="en-US" sz="4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A spirituality of possibility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MAM_wave_1_PMS267_rgb.jpg"/>
          <p:cNvPicPr>
            <a:picLocks noChangeAspect="1"/>
          </p:cNvPicPr>
          <p:nvPr/>
        </p:nvPicPr>
        <p:blipFill rotWithShape="1">
          <a:blip r:embed="rId3" cstate="print"/>
          <a:srcRect l="43116" r="22086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Are there further questions that will help your understanding of this indicator for you as Board Director at St Columba’s College?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Is there any aspect of this indicator that is part of the Board 2019 priorities?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What?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i="1" dirty="0">
                <a:solidFill>
                  <a:srgbClr val="000000"/>
                </a:solidFill>
              </a:rPr>
              <a:t>Contemplatives in action:</a:t>
            </a:r>
            <a:br>
              <a:rPr lang="en-US" sz="37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learning and teaching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AM_wave_1_PMS267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1496" y="637321"/>
            <a:ext cx="2532690" cy="512869"/>
          </a:xfrm>
          <a:prstGeom prst="rect">
            <a:avLst/>
          </a:prstGeom>
        </p:spPr>
      </p:pic>
      <p:sp>
        <p:nvSpPr>
          <p:cNvPr id="25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id:ii_jkqt2rh42_1652e09cbd8a21b0">
            <a:extLst>
              <a:ext uri="{FF2B5EF4-FFF2-40B4-BE49-F238E27FC236}">
                <a16:creationId xmlns:a16="http://schemas.microsoft.com/office/drawing/2014/main" id="{09EE8C79-8FBA-414F-B32D-23AE7BED9B3F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070" y="4139018"/>
            <a:ext cx="2670429" cy="214302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Are there  further questions that will help your understanding of this indicator for you as Board Director at St Columba’s College?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Is there any aspect of this indicator that is part of the Board 2019 priorities?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What?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3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M_wave_1_PMS267_rgb.jpg"/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l="44394" r="23363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D5A85-5648-4012-94C7-1D68B686A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i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Called to be extensively useful: achievement and excellence.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Are there further questions that will help your understanding of this indicator for you as Board Director at St Columba’s College?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Is there any aspect of this indicator that is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part of the Board 2019 priorities?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What?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642F63-3482-4FAB-BC4D-5CD365FE9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5214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4" name="Picture 3" descr="MAM_wave_1_PMS267_rgb.jpg"/>
          <p:cNvPicPr>
            <a:picLocks noChangeAspect="1"/>
          </p:cNvPicPr>
          <p:nvPr/>
        </p:nvPicPr>
        <p:blipFill rotWithShape="1">
          <a:blip r:embed="rId4" cstate="print"/>
          <a:srcRect l="47019" r="25988" b="1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936" y="1101013"/>
            <a:ext cx="6828912" cy="1980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Going to the margins: </a:t>
            </a:r>
            <a:br>
              <a:rPr lang="en-US" sz="33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forward thinking and innovation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063" y="3275045"/>
            <a:ext cx="5997631" cy="278052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en-US" sz="2000" dirty="0"/>
              <a:t>Are there further questions that will help your understanding of this indicator for you as Board Director at St Columba’s College?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Is there any aspect of this indicator that is part of the Board 2019 priorities? 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What?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8784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820" y="298429"/>
            <a:ext cx="7772400" cy="395986"/>
          </a:xfrm>
        </p:spPr>
        <p:txBody>
          <a:bodyPr>
            <a:noAutofit/>
          </a:bodyPr>
          <a:lstStyle/>
          <a:p>
            <a:r>
              <a:rPr lang="en-AU" sz="2000" i="1" dirty="0"/>
              <a:t>By this everyone will know……MAEA contemporary 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980729"/>
            <a:ext cx="7192888" cy="4104455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" name="Picture 3" descr="MAM_wave_1_PMS267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214950"/>
            <a:ext cx="9144000" cy="16430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16A6CA-69A1-40A1-927D-BAFF39C80D2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980729"/>
          <a:ext cx="9144000" cy="583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848">
                  <a:extLst>
                    <a:ext uri="{9D8B030D-6E8A-4147-A177-3AD203B41FA5}">
                      <a16:colId xmlns:a16="http://schemas.microsoft.com/office/drawing/2014/main" val="3937229143"/>
                    </a:ext>
                  </a:extLst>
                </a:gridCol>
                <a:gridCol w="5430152">
                  <a:extLst>
                    <a:ext uri="{9D8B030D-6E8A-4147-A177-3AD203B41FA5}">
                      <a16:colId xmlns:a16="http://schemas.microsoft.com/office/drawing/2014/main" val="3322646615"/>
                    </a:ext>
                  </a:extLst>
                </a:gridCol>
              </a:tblGrid>
              <a:tr h="114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The love of Christ impels us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 dirty="0">
                          <a:effectLst/>
                        </a:rPr>
                        <a:t>A source of witness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 dirty="0">
                          <a:effectLst/>
                        </a:rPr>
                        <a:t>A call to action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 dirty="0">
                          <a:effectLst/>
                        </a:rPr>
                        <a:t>Experiencing the love of Christ in all structures, processes, programs, relationships and actions</a:t>
                      </a:r>
                      <a:endParaRPr lang="en-AU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450106589"/>
                  </a:ext>
                </a:extLst>
              </a:tr>
              <a:tr h="91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Preferential option for the poor</a:t>
                      </a:r>
                      <a:endParaRPr lang="en-A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Social action and justice</a:t>
                      </a:r>
                      <a:endParaRPr lang="en-A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Preferential option for the poor and vulnerable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Rigorous and vigorous advocacy for justice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Promoting opportunities for hope</a:t>
                      </a:r>
                      <a:endParaRPr lang="en-AU" sz="10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337112742"/>
                  </a:ext>
                </a:extLst>
              </a:tr>
              <a:tr h="87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Trust in Divine Providence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A spirituality of possibility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Deep personal faith and a spirituality of action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The immanence of God in our mission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The presence of the Divine in each and all</a:t>
                      </a:r>
                      <a:endParaRPr lang="en-A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4279424208"/>
                  </a:ext>
                </a:extLst>
              </a:tr>
              <a:tr h="87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Contemplatives in action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Learning and teaching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Ignatian reflection and discernment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Relationship between individual God and the world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Contemplation and discernment leading to transformation</a:t>
                      </a:r>
                      <a:endParaRPr lang="en-A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961118946"/>
                  </a:ext>
                </a:extLst>
              </a:tr>
              <a:tr h="114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Called to be extensively useful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Achievement and excellence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Educational outcomes that deliver high achievement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Responsibility to contribute to the common good</a:t>
                      </a:r>
                      <a:endParaRPr lang="en-AU" sz="1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>
                          <a:effectLst/>
                        </a:rPr>
                        <a:t>Commitment to service and social and cultural innovation for justice</a:t>
                      </a:r>
                      <a:endParaRPr lang="en-AU" sz="10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2059820"/>
                  </a:ext>
                </a:extLst>
              </a:tr>
              <a:tr h="87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Going to the margins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Forward thinking and innovation</a:t>
                      </a:r>
                      <a:endParaRPr lang="en-A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 dirty="0">
                          <a:effectLst/>
                        </a:rPr>
                        <a:t>Cultures of restlessness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 dirty="0">
                          <a:effectLst/>
                        </a:rPr>
                        <a:t>Moving to need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Perpetua" panose="02020502060401020303" pitchFamily="18" charset="0"/>
                        <a:buChar char="-"/>
                      </a:pPr>
                      <a:r>
                        <a:rPr lang="en-US" sz="1200" kern="1200" dirty="0">
                          <a:effectLst/>
                        </a:rPr>
                        <a:t>Creativity and imagination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384439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3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442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Perpetua</vt:lpstr>
      <vt:lpstr>Times New Roman</vt:lpstr>
      <vt:lpstr>Office Theme</vt:lpstr>
      <vt:lpstr>The Love of Christ Impels Us</vt:lpstr>
      <vt:lpstr>Preferential option for the poor: social action and justice</vt:lpstr>
      <vt:lpstr>Trust in Divine Providence: A spirituality of possibility</vt:lpstr>
      <vt:lpstr>Contemplatives in action: learning and teaching</vt:lpstr>
      <vt:lpstr>Called to be extensively useful: achievement and excellence. </vt:lpstr>
      <vt:lpstr>Going to the margins:  forward thinking and innovation</vt:lpstr>
      <vt:lpstr>By this everyone will know……MAEA contemporary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Love of Christ Impels Us</dc:title>
  <dc:creator>Margaret</dc:creator>
  <cp:lastModifiedBy>Margaret McKenna</cp:lastModifiedBy>
  <cp:revision>3</cp:revision>
  <cp:lastPrinted>2018-11-26T04:53:08Z</cp:lastPrinted>
  <dcterms:created xsi:type="dcterms:W3CDTF">2018-11-26T04:49:46Z</dcterms:created>
  <dcterms:modified xsi:type="dcterms:W3CDTF">2019-10-07T01:05:59Z</dcterms:modified>
</cp:coreProperties>
</file>